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313" r:id="rId2"/>
    <p:sldId id="312" r:id="rId3"/>
    <p:sldId id="331" r:id="rId4"/>
    <p:sldId id="314" r:id="rId5"/>
    <p:sldId id="315" r:id="rId6"/>
    <p:sldId id="316" r:id="rId7"/>
    <p:sldId id="332" r:id="rId8"/>
    <p:sldId id="333" r:id="rId9"/>
    <p:sldId id="334" r:id="rId10"/>
    <p:sldId id="318" r:id="rId11"/>
    <p:sldId id="335" r:id="rId12"/>
    <p:sldId id="338" r:id="rId13"/>
    <p:sldId id="339" r:id="rId14"/>
    <p:sldId id="336" r:id="rId15"/>
    <p:sldId id="340" r:id="rId16"/>
    <p:sldId id="319" r:id="rId17"/>
    <p:sldId id="320" r:id="rId18"/>
    <p:sldId id="342" r:id="rId19"/>
    <p:sldId id="344" r:id="rId20"/>
    <p:sldId id="343" r:id="rId21"/>
    <p:sldId id="345" r:id="rId22"/>
    <p:sldId id="346" r:id="rId23"/>
    <p:sldId id="347" r:id="rId24"/>
    <p:sldId id="348" r:id="rId25"/>
    <p:sldId id="349" r:id="rId26"/>
    <p:sldId id="350" r:id="rId27"/>
    <p:sldId id="323" r:id="rId28"/>
    <p:sldId id="324" r:id="rId29"/>
    <p:sldId id="351" r:id="rId30"/>
    <p:sldId id="352" r:id="rId31"/>
    <p:sldId id="325" r:id="rId32"/>
    <p:sldId id="326" r:id="rId33"/>
    <p:sldId id="327" r:id="rId34"/>
    <p:sldId id="328" r:id="rId35"/>
    <p:sldId id="353" r:id="rId36"/>
    <p:sldId id="354" r:id="rId37"/>
    <p:sldId id="330" r:id="rId38"/>
    <p:sldId id="355" r:id="rId39"/>
    <p:sldId id="337" r:id="rId40"/>
    <p:sldId id="341" r:id="rId41"/>
    <p:sldId id="356" r:id="rId4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7AA4"/>
    <a:srgbClr val="8BC1D0"/>
    <a:srgbClr val="73A0AC"/>
    <a:srgbClr val="3563A8"/>
    <a:srgbClr val="3C6EAA"/>
    <a:srgbClr val="FE8294"/>
    <a:srgbClr val="FE4D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92824" autoAdjust="0"/>
  </p:normalViewPr>
  <p:slideViewPr>
    <p:cSldViewPr snapToGrid="0" showGuides="1">
      <p:cViewPr>
        <p:scale>
          <a:sx n="75" d="100"/>
          <a:sy n="75" d="100"/>
        </p:scale>
        <p:origin x="1290" y="12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4BBF06-C0F1-4EEA-9161-94E5AE50D86A}" type="datetimeFigureOut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358CC-A703-4029-B39F-0A33770C7D5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302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semantic concept vector = attribute</a:t>
            </a:r>
          </a:p>
          <a:p>
            <a:r>
              <a:rPr lang="zh-CN" altLang="en-US" dirty="0"/>
              <a:t>从一张图片中提取出可能包含的词，不同于一般的</a:t>
            </a:r>
            <a:r>
              <a:rPr lang="en-US" altLang="zh-CN" dirty="0"/>
              <a:t>object detection</a:t>
            </a:r>
            <a:r>
              <a:rPr lang="zh-CN" altLang="en-US" dirty="0"/>
              <a:t>，它的词中可能包含一些对应不是</a:t>
            </a:r>
            <a:r>
              <a:rPr lang="en-US" altLang="zh-CN" dirty="0"/>
              <a:t>object</a:t>
            </a:r>
            <a:r>
              <a:rPr lang="zh-CN" altLang="en-US" dirty="0"/>
              <a:t>的词，比如</a:t>
            </a:r>
            <a:r>
              <a:rPr lang="en-US" altLang="zh-CN" dirty="0"/>
              <a:t>green</a:t>
            </a:r>
            <a:r>
              <a:rPr lang="zh-CN" altLang="en-US" dirty="0"/>
              <a:t>，</a:t>
            </a:r>
            <a:r>
              <a:rPr lang="en-US" altLang="zh-CN" dirty="0"/>
              <a:t>skiing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zh-CN" altLang="en-US" dirty="0"/>
              <a:t>提取方法是</a:t>
            </a:r>
            <a:r>
              <a:rPr lang="en-US" altLang="zh-CN" dirty="0"/>
              <a:t>MIL</a:t>
            </a:r>
            <a:r>
              <a:rPr lang="zh-CN" altLang="en-US" dirty="0"/>
              <a:t>方法，目前正在学习并应用于中文图像描述竞赛；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attribute</a:t>
            </a:r>
            <a:r>
              <a:rPr lang="zh-CN" altLang="en-US" dirty="0"/>
              <a:t>的使用方式上有所不同，一般</a:t>
            </a:r>
            <a:r>
              <a:rPr lang="en-US" altLang="zh-CN" dirty="0"/>
              <a:t>attribute</a:t>
            </a:r>
            <a:r>
              <a:rPr lang="zh-CN" altLang="en-US" dirty="0"/>
              <a:t>是把</a:t>
            </a:r>
            <a:r>
              <a:rPr lang="en-US" altLang="zh-CN" dirty="0"/>
              <a:t>attribute</a:t>
            </a:r>
            <a:r>
              <a:rPr lang="zh-CN" altLang="en-US" dirty="0"/>
              <a:t>直接作为</a:t>
            </a:r>
            <a:r>
              <a:rPr lang="en-US" altLang="zh-CN" dirty="0"/>
              <a:t>LSTM</a:t>
            </a:r>
            <a:r>
              <a:rPr lang="zh-CN" altLang="en-US" dirty="0"/>
              <a:t>的输入，此处是把</a:t>
            </a:r>
            <a:r>
              <a:rPr lang="en-US" altLang="zh-CN" dirty="0"/>
              <a:t>attribute</a:t>
            </a:r>
            <a:r>
              <a:rPr lang="zh-CN" altLang="en-US" dirty="0"/>
              <a:t>维度的概率用于加权</a:t>
            </a:r>
            <a:r>
              <a:rPr lang="en-US" altLang="zh-CN" dirty="0"/>
              <a:t>LSTM</a:t>
            </a:r>
            <a:r>
              <a:rPr lang="zh-CN" altLang="en-US" dirty="0"/>
              <a:t>输入的</a:t>
            </a:r>
            <a:r>
              <a:rPr lang="en-US" altLang="zh-CN" dirty="0"/>
              <a:t>embedding</a:t>
            </a:r>
            <a:r>
              <a:rPr lang="zh-CN" altLang="en-US" dirty="0"/>
              <a:t>矩阵，</a:t>
            </a:r>
            <a:endParaRPr lang="en-US" altLang="zh-CN" dirty="0"/>
          </a:p>
          <a:p>
            <a:r>
              <a:rPr lang="en-US" altLang="zh-CN" dirty="0"/>
              <a:t>Attribute</a:t>
            </a:r>
            <a:r>
              <a:rPr lang="zh-CN" altLang="en-US" dirty="0"/>
              <a:t>有</a:t>
            </a:r>
            <a:r>
              <a:rPr lang="en-US" altLang="zh-CN" dirty="0"/>
              <a:t>k</a:t>
            </a:r>
            <a:r>
              <a:rPr lang="zh-CN" altLang="en-US" dirty="0"/>
              <a:t>个维度，就把原来一个</a:t>
            </a:r>
            <a:r>
              <a:rPr lang="en-US" altLang="zh-CN" dirty="0"/>
              <a:t>embedding</a:t>
            </a:r>
            <a:r>
              <a:rPr lang="zh-CN" altLang="en-US" dirty="0"/>
              <a:t>矩阵变成</a:t>
            </a:r>
            <a:r>
              <a:rPr lang="en-US" altLang="zh-CN" dirty="0"/>
              <a:t>k</a:t>
            </a:r>
            <a:r>
              <a:rPr lang="zh-CN" altLang="en-US" dirty="0"/>
              <a:t>个</a:t>
            </a:r>
            <a:r>
              <a:rPr lang="en-US" altLang="zh-CN" dirty="0"/>
              <a:t>embedding</a:t>
            </a:r>
            <a:r>
              <a:rPr lang="zh-CN" altLang="en-US" dirty="0"/>
              <a:t>矩阵的加权，</a:t>
            </a:r>
            <a:endParaRPr lang="en-US" altLang="zh-CN" dirty="0"/>
          </a:p>
          <a:p>
            <a:r>
              <a:rPr lang="en-US" altLang="zh-CN" dirty="0"/>
              <a:t>K</a:t>
            </a:r>
            <a:r>
              <a:rPr lang="zh-CN" altLang="en-US" dirty="0"/>
              <a:t>通常很大，为了减小计算量，运算时用矩阵分解的方式做了一个维度缩减；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本文主要关注</a:t>
            </a:r>
            <a:r>
              <a:rPr lang="en-US" altLang="zh-CN" dirty="0"/>
              <a:t>attention</a:t>
            </a:r>
            <a:r>
              <a:rPr lang="zh-CN" altLang="en-US" dirty="0"/>
              <a:t>方法</a:t>
            </a:r>
            <a:endParaRPr lang="en-US" altLang="zh-CN" dirty="0"/>
          </a:p>
          <a:p>
            <a:r>
              <a:rPr lang="zh-CN" altLang="en-US" dirty="0"/>
              <a:t>一般的</a:t>
            </a:r>
            <a:r>
              <a:rPr lang="en-US" altLang="zh-CN" dirty="0"/>
              <a:t>attention</a:t>
            </a:r>
            <a:r>
              <a:rPr lang="zh-CN" altLang="en-US" dirty="0"/>
              <a:t>是</a:t>
            </a:r>
            <a:r>
              <a:rPr lang="en-US" altLang="zh-CN" dirty="0"/>
              <a:t>spatial attention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zh-CN" altLang="en-US" dirty="0"/>
              <a:t>我们从一张图卷积得到</a:t>
            </a:r>
            <a:r>
              <a:rPr lang="en-US" altLang="zh-CN" dirty="0"/>
              <a:t>c</a:t>
            </a:r>
            <a:r>
              <a:rPr lang="zh-CN" altLang="en-US" dirty="0"/>
              <a:t>个</a:t>
            </a:r>
            <a:r>
              <a:rPr lang="en-US" altLang="zh-CN" dirty="0"/>
              <a:t>feature map</a:t>
            </a:r>
            <a:r>
              <a:rPr lang="zh-CN" altLang="en-US" dirty="0"/>
              <a:t>，每个</a:t>
            </a:r>
            <a:r>
              <a:rPr lang="en-US" altLang="zh-CN" dirty="0"/>
              <a:t>feature map</a:t>
            </a:r>
            <a:r>
              <a:rPr lang="zh-CN" altLang="en-US" dirty="0"/>
              <a:t>是</a:t>
            </a:r>
            <a:r>
              <a:rPr lang="en-US" altLang="zh-CN" dirty="0"/>
              <a:t>m</a:t>
            </a:r>
            <a:r>
              <a:rPr lang="zh-CN" altLang="en-US" dirty="0"/>
              <a:t>*</a:t>
            </a:r>
            <a:r>
              <a:rPr lang="en-US" altLang="zh-CN" dirty="0"/>
              <a:t>n</a:t>
            </a:r>
            <a:r>
              <a:rPr lang="zh-CN" altLang="en-US" dirty="0"/>
              <a:t>维的，</a:t>
            </a:r>
            <a:endParaRPr lang="en-US" altLang="zh-CN" dirty="0"/>
          </a:p>
          <a:p>
            <a:r>
              <a:rPr lang="zh-CN" altLang="en-US" dirty="0"/>
              <a:t>那么我们把这</a:t>
            </a:r>
            <a:r>
              <a:rPr lang="en-US" altLang="zh-CN" dirty="0"/>
              <a:t>c</a:t>
            </a:r>
            <a:r>
              <a:rPr lang="zh-CN" altLang="en-US" dirty="0"/>
              <a:t>个</a:t>
            </a:r>
            <a:r>
              <a:rPr lang="en-US" altLang="zh-CN" dirty="0"/>
              <a:t>feature map</a:t>
            </a:r>
            <a:r>
              <a:rPr lang="zh-CN" altLang="en-US" dirty="0"/>
              <a:t>在同一个（</a:t>
            </a:r>
            <a:r>
              <a:rPr lang="en-US" altLang="zh-CN" dirty="0" err="1"/>
              <a:t>x,y</a:t>
            </a:r>
            <a:r>
              <a:rPr lang="zh-CN" altLang="en-US" dirty="0"/>
              <a:t>）坐标的像素展成一个</a:t>
            </a:r>
            <a:r>
              <a:rPr lang="en-US" altLang="zh-CN" dirty="0"/>
              <a:t>c</a:t>
            </a:r>
            <a:r>
              <a:rPr lang="zh-CN" altLang="en-US" dirty="0"/>
              <a:t>维的向量作为（</a:t>
            </a:r>
            <a:r>
              <a:rPr lang="en-US" altLang="zh-CN" dirty="0" err="1"/>
              <a:t>x,y</a:t>
            </a:r>
            <a:r>
              <a:rPr lang="zh-CN" altLang="en-US" dirty="0"/>
              <a:t>）这个点对应的</a:t>
            </a:r>
            <a:r>
              <a:rPr lang="en-US" altLang="zh-CN" dirty="0"/>
              <a:t>attention</a:t>
            </a:r>
            <a:r>
              <a:rPr lang="zh-CN" altLang="en-US" dirty="0"/>
              <a:t>向量，总共有</a:t>
            </a:r>
            <a:r>
              <a:rPr lang="en-US" altLang="zh-CN" dirty="0"/>
              <a:t>m</a:t>
            </a:r>
            <a:r>
              <a:rPr lang="zh-CN" altLang="en-US" dirty="0"/>
              <a:t>*</a:t>
            </a:r>
            <a:r>
              <a:rPr lang="en-US" altLang="zh-CN" dirty="0"/>
              <a:t>n</a:t>
            </a:r>
            <a:r>
              <a:rPr lang="zh-CN" altLang="en-US" dirty="0"/>
              <a:t>个</a:t>
            </a:r>
            <a:r>
              <a:rPr lang="en-US" altLang="zh-CN" dirty="0"/>
              <a:t>attention</a:t>
            </a:r>
            <a:r>
              <a:rPr lang="zh-CN" altLang="en-US" dirty="0"/>
              <a:t>向量，</a:t>
            </a:r>
            <a:endParaRPr lang="en-US" altLang="zh-CN" dirty="0"/>
          </a:p>
          <a:p>
            <a:r>
              <a:rPr lang="zh-CN" altLang="en-US" dirty="0"/>
              <a:t>在后续运算中，每次计算权重，关注不同的</a:t>
            </a:r>
            <a:r>
              <a:rPr lang="en-US" altLang="zh-CN" dirty="0"/>
              <a:t>attention</a:t>
            </a:r>
            <a:r>
              <a:rPr lang="zh-CN" altLang="en-US" dirty="0"/>
              <a:t>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本文引入</a:t>
            </a:r>
            <a:r>
              <a:rPr lang="en-US" altLang="zh-CN" dirty="0"/>
              <a:t>channel wise</a:t>
            </a:r>
            <a:r>
              <a:rPr lang="zh-CN" altLang="en-US" dirty="0"/>
              <a:t>的</a:t>
            </a:r>
            <a:r>
              <a:rPr lang="en-US" altLang="zh-CN" dirty="0"/>
              <a:t>attention</a:t>
            </a:r>
            <a:r>
              <a:rPr lang="zh-CN" altLang="en-US" dirty="0"/>
              <a:t>，即把卷积得到的每个</a:t>
            </a:r>
            <a:r>
              <a:rPr lang="en-US" altLang="zh-CN" dirty="0"/>
              <a:t>feature map</a:t>
            </a:r>
            <a:r>
              <a:rPr lang="zh-CN" altLang="en-US" dirty="0"/>
              <a:t>展成一个</a:t>
            </a:r>
            <a:r>
              <a:rPr lang="en-US" altLang="zh-CN" dirty="0"/>
              <a:t>m</a:t>
            </a:r>
            <a:r>
              <a:rPr lang="zh-CN" altLang="en-US" dirty="0"/>
              <a:t>*</a:t>
            </a:r>
            <a:r>
              <a:rPr lang="en-US" altLang="zh-CN" dirty="0"/>
              <a:t>n</a:t>
            </a:r>
            <a:r>
              <a:rPr lang="zh-CN" altLang="en-US" dirty="0"/>
              <a:t>维的向量，一共有</a:t>
            </a:r>
            <a:r>
              <a:rPr lang="en-US" altLang="zh-CN" dirty="0"/>
              <a:t>c</a:t>
            </a:r>
            <a:r>
              <a:rPr lang="zh-CN" altLang="en-US" dirty="0"/>
              <a:t>（</a:t>
            </a:r>
            <a:r>
              <a:rPr lang="en-US" altLang="zh-CN" dirty="0"/>
              <a:t>channel</a:t>
            </a:r>
            <a:r>
              <a:rPr lang="zh-CN" altLang="en-US" dirty="0"/>
              <a:t>）个</a:t>
            </a:r>
            <a:r>
              <a:rPr lang="en-US" altLang="zh-CN" dirty="0"/>
              <a:t>attention</a:t>
            </a:r>
            <a:r>
              <a:rPr lang="zh-CN" altLang="en-US" dirty="0"/>
              <a:t>向量，</a:t>
            </a:r>
            <a:endParaRPr lang="en-US" altLang="zh-CN" dirty="0"/>
          </a:p>
          <a:p>
            <a:r>
              <a:rPr lang="zh-CN" altLang="en-US" dirty="0"/>
              <a:t>这样做的道理是卷积学习图片特征的时候，往往不同的</a:t>
            </a:r>
            <a:r>
              <a:rPr lang="en-US" altLang="zh-CN" dirty="0"/>
              <a:t>feature map</a:t>
            </a:r>
            <a:r>
              <a:rPr lang="zh-CN" altLang="en-US" dirty="0"/>
              <a:t>会学到不同的特征，比如图中，栏杆，格子，蛋糕等等，所以有必要关注</a:t>
            </a:r>
            <a:r>
              <a:rPr lang="en-US" altLang="zh-CN" dirty="0"/>
              <a:t>channel attention</a:t>
            </a:r>
            <a:r>
              <a:rPr lang="zh-CN" altLang="en-US" dirty="0"/>
              <a:t>；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区别于以往</a:t>
            </a:r>
            <a:r>
              <a:rPr lang="en-US" altLang="zh-CN" dirty="0"/>
              <a:t>attention</a:t>
            </a:r>
            <a:r>
              <a:rPr lang="zh-CN" altLang="en-US" dirty="0"/>
              <a:t>是把不同</a:t>
            </a:r>
            <a:r>
              <a:rPr lang="en-US" altLang="zh-CN" dirty="0"/>
              <a:t>attention</a:t>
            </a:r>
            <a:r>
              <a:rPr lang="zh-CN" altLang="en-US" dirty="0"/>
              <a:t>的加权作为后续</a:t>
            </a:r>
            <a:r>
              <a:rPr lang="en-US" altLang="zh-CN" dirty="0"/>
              <a:t>LSTM</a:t>
            </a:r>
            <a:r>
              <a:rPr lang="zh-CN" altLang="en-US" dirty="0"/>
              <a:t>的输入，</a:t>
            </a:r>
            <a:endParaRPr lang="en-US" altLang="zh-CN" dirty="0"/>
          </a:p>
          <a:p>
            <a:r>
              <a:rPr lang="zh-CN" altLang="en-US" dirty="0"/>
              <a:t>本文直接对</a:t>
            </a:r>
            <a:r>
              <a:rPr lang="en-US" altLang="zh-CN" dirty="0"/>
              <a:t>CNN</a:t>
            </a:r>
            <a:r>
              <a:rPr lang="zh-CN" altLang="en-US" dirty="0"/>
              <a:t>卷积图片得到</a:t>
            </a:r>
            <a:r>
              <a:rPr lang="en-US" altLang="zh-CN" dirty="0"/>
              <a:t>feature map</a:t>
            </a:r>
            <a:r>
              <a:rPr lang="zh-CN" altLang="en-US" dirty="0"/>
              <a:t>的过程改进，对不同</a:t>
            </a:r>
            <a:r>
              <a:rPr lang="en-US" altLang="zh-CN" dirty="0"/>
              <a:t>layers</a:t>
            </a:r>
            <a:r>
              <a:rPr lang="zh-CN" altLang="en-US" dirty="0"/>
              <a:t>的</a:t>
            </a:r>
            <a:r>
              <a:rPr lang="en-US" altLang="zh-CN" dirty="0"/>
              <a:t>feature map </a:t>
            </a:r>
            <a:r>
              <a:rPr lang="zh-CN" altLang="en-US" dirty="0"/>
              <a:t>的像素进行加权，</a:t>
            </a:r>
            <a:endParaRPr lang="en-US" altLang="zh-CN" dirty="0"/>
          </a:p>
          <a:p>
            <a:r>
              <a:rPr lang="zh-CN" altLang="en-US" dirty="0"/>
              <a:t>为了减小计算量，我们分开应用</a:t>
            </a:r>
            <a:r>
              <a:rPr lang="en-US" altLang="zh-CN" dirty="0"/>
              <a:t>channel </a:t>
            </a:r>
            <a:r>
              <a:rPr lang="zh-CN" altLang="en-US" dirty="0"/>
              <a:t>和</a:t>
            </a:r>
            <a:r>
              <a:rPr lang="en-US" altLang="zh-CN" dirty="0"/>
              <a:t>spatial</a:t>
            </a:r>
            <a:r>
              <a:rPr lang="zh-CN" altLang="en-US" dirty="0"/>
              <a:t>的</a:t>
            </a:r>
            <a:r>
              <a:rPr lang="en-US" altLang="zh-CN" dirty="0"/>
              <a:t>attention</a:t>
            </a:r>
            <a:r>
              <a:rPr lang="zh-CN" altLang="en-US" dirty="0"/>
              <a:t>，先应用</a:t>
            </a:r>
            <a:r>
              <a:rPr lang="en-US" altLang="zh-CN" dirty="0"/>
              <a:t>channel-wise</a:t>
            </a:r>
            <a:r>
              <a:rPr lang="zh-CN" altLang="en-US" dirty="0"/>
              <a:t>的</a:t>
            </a:r>
            <a:r>
              <a:rPr lang="en-US" altLang="zh-CN" dirty="0"/>
              <a:t>attention</a:t>
            </a:r>
            <a:r>
              <a:rPr lang="zh-CN" altLang="en-US" dirty="0"/>
              <a:t>，再应用</a:t>
            </a:r>
            <a:r>
              <a:rPr lang="en-US" altLang="zh-CN" dirty="0"/>
              <a:t>spatial attention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en-US" altLang="zh-CN" dirty="0"/>
              <a:t>Channel attention</a:t>
            </a:r>
            <a:r>
              <a:rPr lang="zh-CN" altLang="en-US" dirty="0"/>
              <a:t>中我们学习得到</a:t>
            </a:r>
            <a:r>
              <a:rPr lang="en-US" altLang="zh-CN" dirty="0"/>
              <a:t>c</a:t>
            </a:r>
            <a:r>
              <a:rPr lang="zh-CN" altLang="en-US" dirty="0"/>
              <a:t>维的</a:t>
            </a:r>
            <a:r>
              <a:rPr lang="en-US" altLang="zh-CN" dirty="0"/>
              <a:t>beta</a:t>
            </a:r>
            <a:r>
              <a:rPr lang="zh-CN" altLang="en-US" dirty="0"/>
              <a:t>权重，分别加权</a:t>
            </a:r>
            <a:r>
              <a:rPr lang="en-US" altLang="zh-CN" dirty="0"/>
              <a:t>c</a:t>
            </a:r>
            <a:r>
              <a:rPr lang="zh-CN" altLang="en-US" dirty="0"/>
              <a:t>维的</a:t>
            </a:r>
            <a:r>
              <a:rPr lang="en-US" altLang="zh-CN" dirty="0"/>
              <a:t>channel attention </a:t>
            </a:r>
            <a:r>
              <a:rPr lang="zh-CN" altLang="en-US" dirty="0"/>
              <a:t>向量的每个元素，</a:t>
            </a:r>
            <a:endParaRPr lang="en-US" altLang="zh-CN" dirty="0"/>
          </a:p>
          <a:p>
            <a:r>
              <a:rPr lang="en-US" altLang="zh-CN" dirty="0"/>
              <a:t>Spatial </a:t>
            </a:r>
            <a:r>
              <a:rPr lang="en-US" altLang="zh-CN" dirty="0" err="1"/>
              <a:t>attetnion</a:t>
            </a:r>
            <a:r>
              <a:rPr lang="zh-CN" altLang="en-US" dirty="0"/>
              <a:t>中我们学习的到</a:t>
            </a:r>
            <a:r>
              <a:rPr lang="en-US" altLang="zh-CN" dirty="0"/>
              <a:t>m</a:t>
            </a:r>
            <a:r>
              <a:rPr lang="zh-CN" altLang="en-US" dirty="0"/>
              <a:t>*</a:t>
            </a:r>
            <a:r>
              <a:rPr lang="en-US" altLang="zh-CN" dirty="0"/>
              <a:t>n</a:t>
            </a:r>
            <a:r>
              <a:rPr lang="zh-CN" altLang="en-US" dirty="0"/>
              <a:t>维的</a:t>
            </a:r>
            <a:r>
              <a:rPr lang="en-US" altLang="zh-CN" dirty="0"/>
              <a:t>alpha</a:t>
            </a:r>
            <a:r>
              <a:rPr lang="zh-CN" altLang="en-US" dirty="0"/>
              <a:t>权重，分别加权</a:t>
            </a:r>
            <a:r>
              <a:rPr lang="en-US" altLang="zh-CN" dirty="0"/>
              <a:t>m</a:t>
            </a:r>
            <a:r>
              <a:rPr lang="zh-CN" altLang="en-US" dirty="0"/>
              <a:t>*</a:t>
            </a:r>
            <a:r>
              <a:rPr lang="en-US" altLang="zh-CN" dirty="0"/>
              <a:t>n</a:t>
            </a:r>
            <a:r>
              <a:rPr lang="zh-CN" altLang="en-US" dirty="0"/>
              <a:t>维的</a:t>
            </a:r>
            <a:r>
              <a:rPr lang="en-US" altLang="zh-CN" dirty="0"/>
              <a:t>spatial attention </a:t>
            </a:r>
            <a:r>
              <a:rPr lang="zh-CN" altLang="en-US" dirty="0"/>
              <a:t>向量的每个元素；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主要思想是一个描述句子中有主干部分和附加部分，我们把两部分分别提取出来，分别学习，</a:t>
            </a:r>
            <a:endParaRPr lang="en-US" altLang="zh-CN" dirty="0"/>
          </a:p>
          <a:p>
            <a:r>
              <a:rPr lang="zh-CN" altLang="en-US" dirty="0"/>
              <a:t>比如 </a:t>
            </a:r>
            <a:r>
              <a:rPr lang="en-US" altLang="zh-CN" dirty="0"/>
              <a:t>three horses on a</a:t>
            </a:r>
            <a:r>
              <a:rPr lang="zh-CN" altLang="en-US" dirty="0"/>
              <a:t> </a:t>
            </a:r>
            <a:r>
              <a:rPr lang="en-US" altLang="zh-CN" dirty="0"/>
              <a:t>green</a:t>
            </a:r>
            <a:r>
              <a:rPr lang="zh-CN" altLang="en-US" dirty="0"/>
              <a:t> </a:t>
            </a:r>
            <a:r>
              <a:rPr lang="en-US" altLang="zh-CN" dirty="0"/>
              <a:t>pasture</a:t>
            </a:r>
          </a:p>
          <a:p>
            <a:r>
              <a:rPr lang="zh-CN" altLang="en-US" dirty="0"/>
              <a:t>主干是</a:t>
            </a:r>
            <a:r>
              <a:rPr lang="en-US" altLang="zh-CN" dirty="0"/>
              <a:t>horses on </a:t>
            </a:r>
            <a:r>
              <a:rPr lang="en-US" altLang="zh-CN" dirty="0" err="1"/>
              <a:t>pasture,three</a:t>
            </a:r>
            <a:r>
              <a:rPr lang="zh-CN" altLang="en-US" dirty="0"/>
              <a:t>用于修饰</a:t>
            </a:r>
            <a:r>
              <a:rPr lang="en-US" altLang="zh-CN" dirty="0"/>
              <a:t>horses</a:t>
            </a:r>
            <a:r>
              <a:rPr lang="zh-CN" altLang="en-US" dirty="0"/>
              <a:t>，</a:t>
            </a:r>
            <a:r>
              <a:rPr lang="en-US" altLang="zh-CN" dirty="0"/>
              <a:t>a green</a:t>
            </a:r>
            <a:r>
              <a:rPr lang="zh-CN" altLang="en-US" dirty="0"/>
              <a:t>用于修饰</a:t>
            </a:r>
            <a:r>
              <a:rPr lang="en-US" altLang="zh-CN" dirty="0"/>
              <a:t>pasture</a:t>
            </a:r>
          </a:p>
          <a:p>
            <a:r>
              <a:rPr lang="zh-CN" altLang="en-US" dirty="0"/>
              <a:t>我们分别训练一个</a:t>
            </a:r>
            <a:r>
              <a:rPr lang="en-US" altLang="zh-CN" dirty="0"/>
              <a:t>LSTM</a:t>
            </a:r>
            <a:r>
              <a:rPr lang="zh-CN" altLang="en-US" dirty="0"/>
              <a:t>输入图片学习</a:t>
            </a:r>
            <a:r>
              <a:rPr lang="en-US" altLang="zh-CN" dirty="0"/>
              <a:t>skeleton</a:t>
            </a:r>
            <a:r>
              <a:rPr lang="zh-CN" altLang="en-US" dirty="0"/>
              <a:t>部分，和输入图片和</a:t>
            </a:r>
            <a:r>
              <a:rPr lang="en-US" altLang="zh-CN" dirty="0"/>
              <a:t>skeleton</a:t>
            </a:r>
            <a:r>
              <a:rPr lang="zh-CN" altLang="en-US" dirty="0"/>
              <a:t>的</a:t>
            </a:r>
            <a:r>
              <a:rPr lang="en-US" altLang="zh-CN" dirty="0"/>
              <a:t>word</a:t>
            </a:r>
            <a:r>
              <a:rPr lang="zh-CN" altLang="en-US" dirty="0"/>
              <a:t>学习</a:t>
            </a:r>
            <a:r>
              <a:rPr lang="en-US" altLang="zh-CN" dirty="0"/>
              <a:t>attribute</a:t>
            </a:r>
            <a:r>
              <a:rPr lang="zh-CN" altLang="en-US" dirty="0"/>
              <a:t>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在训练</a:t>
            </a:r>
            <a:r>
              <a:rPr lang="en-US" altLang="zh-CN" dirty="0" err="1"/>
              <a:t>skelton</a:t>
            </a:r>
            <a:r>
              <a:rPr lang="zh-CN" altLang="en-US" dirty="0"/>
              <a:t>的</a:t>
            </a:r>
            <a:r>
              <a:rPr lang="en-US" altLang="zh-CN" dirty="0"/>
              <a:t>LSTM</a:t>
            </a:r>
            <a:r>
              <a:rPr lang="zh-CN" altLang="en-US" dirty="0"/>
              <a:t>使用了</a:t>
            </a:r>
            <a:r>
              <a:rPr lang="en-US" altLang="zh-CN" dirty="0"/>
              <a:t>soft-attention</a:t>
            </a:r>
            <a:r>
              <a:rPr lang="zh-CN" altLang="en-US" dirty="0"/>
              <a:t>方法（之前讲过，就是对图片特征的不同</a:t>
            </a:r>
            <a:r>
              <a:rPr lang="en-US" altLang="zh-CN" dirty="0"/>
              <a:t>attention</a:t>
            </a:r>
            <a:r>
              <a:rPr lang="zh-CN" altLang="en-US" dirty="0"/>
              <a:t>加权作为后续输入）</a:t>
            </a:r>
            <a:endParaRPr lang="en-US" altLang="zh-CN" dirty="0"/>
          </a:p>
          <a:p>
            <a:r>
              <a:rPr lang="zh-CN" altLang="en-US" dirty="0"/>
              <a:t>在训练</a:t>
            </a:r>
            <a:r>
              <a:rPr lang="en-US" altLang="zh-CN" dirty="0"/>
              <a:t>attribute</a:t>
            </a:r>
            <a:r>
              <a:rPr lang="zh-CN" altLang="en-US" dirty="0"/>
              <a:t>的</a:t>
            </a:r>
            <a:r>
              <a:rPr lang="en-US" altLang="zh-CN" dirty="0"/>
              <a:t>LSTM</a:t>
            </a:r>
            <a:r>
              <a:rPr lang="zh-CN" altLang="en-US" dirty="0"/>
              <a:t>时同样输入</a:t>
            </a:r>
            <a:r>
              <a:rPr lang="en-US" altLang="zh-CN" dirty="0" err="1"/>
              <a:t>attentiond</a:t>
            </a:r>
            <a:r>
              <a:rPr lang="zh-CN" altLang="en-US" dirty="0"/>
              <a:t>的图片特征，此外，还输入当前的</a:t>
            </a:r>
            <a:r>
              <a:rPr lang="en-US" altLang="zh-CN" dirty="0" err="1"/>
              <a:t>skelton</a:t>
            </a:r>
            <a:r>
              <a:rPr lang="en-US" altLang="zh-CN" dirty="0"/>
              <a:t> word</a:t>
            </a:r>
            <a:r>
              <a:rPr lang="zh-CN" altLang="en-US" dirty="0"/>
              <a:t>和学习当前</a:t>
            </a:r>
            <a:r>
              <a:rPr lang="en-US" altLang="zh-CN" dirty="0" err="1"/>
              <a:t>skelton</a:t>
            </a:r>
            <a:r>
              <a:rPr lang="en-US" altLang="zh-CN" dirty="0"/>
              <a:t> word</a:t>
            </a:r>
            <a:r>
              <a:rPr lang="zh-CN" altLang="en-US" dirty="0"/>
              <a:t>时的隐层（隐层代表关注</a:t>
            </a:r>
            <a:r>
              <a:rPr lang="en-US" altLang="zh-CN" dirty="0"/>
              <a:t>context</a:t>
            </a:r>
            <a:r>
              <a:rPr lang="zh-CN" altLang="en-US" dirty="0"/>
              <a:t>上下文信息）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</a:t>
            </a:r>
            <a:r>
              <a:rPr lang="en-US" altLang="zh-CN" dirty="0"/>
              <a:t>attribute</a:t>
            </a:r>
            <a:r>
              <a:rPr lang="zh-CN" altLang="en-US" dirty="0"/>
              <a:t> </a:t>
            </a:r>
            <a:r>
              <a:rPr lang="en-US" altLang="zh-CN" dirty="0"/>
              <a:t>LSTM</a:t>
            </a:r>
            <a:r>
              <a:rPr lang="zh-CN" altLang="en-US" dirty="0"/>
              <a:t>的图片</a:t>
            </a:r>
            <a:r>
              <a:rPr lang="en-US" altLang="zh-CN" dirty="0"/>
              <a:t>attention</a:t>
            </a:r>
            <a:r>
              <a:rPr lang="zh-CN" altLang="en-US" dirty="0"/>
              <a:t>进行改进，</a:t>
            </a:r>
            <a:endParaRPr lang="en-US" altLang="zh-CN" dirty="0"/>
          </a:p>
          <a:p>
            <a:r>
              <a:rPr lang="zh-CN" altLang="en-US" dirty="0"/>
              <a:t>一般的</a:t>
            </a:r>
            <a:r>
              <a:rPr lang="en-US" altLang="zh-CN" dirty="0"/>
              <a:t>attention</a:t>
            </a:r>
            <a:r>
              <a:rPr lang="zh-CN" altLang="en-US" dirty="0"/>
              <a:t>是从当前关注的</a:t>
            </a:r>
            <a:r>
              <a:rPr lang="en-US" altLang="zh-CN" dirty="0"/>
              <a:t>attention</a:t>
            </a:r>
            <a:r>
              <a:rPr lang="zh-CN" altLang="en-US" dirty="0"/>
              <a:t>和当前的</a:t>
            </a:r>
            <a:r>
              <a:rPr lang="en-US" altLang="zh-CN" dirty="0"/>
              <a:t>hidden layer</a:t>
            </a:r>
            <a:r>
              <a:rPr lang="zh-CN" altLang="en-US" dirty="0"/>
              <a:t>学习得到的，称为</a:t>
            </a:r>
            <a:r>
              <a:rPr lang="en-US" altLang="zh-CN" dirty="0"/>
              <a:t>pre-word attention</a:t>
            </a:r>
          </a:p>
          <a:p>
            <a:r>
              <a:rPr lang="zh-CN" altLang="en-US" dirty="0"/>
              <a:t>本文的</a:t>
            </a:r>
            <a:r>
              <a:rPr lang="en-US" altLang="zh-CN" dirty="0"/>
              <a:t>attention</a:t>
            </a:r>
            <a:r>
              <a:rPr lang="zh-CN" altLang="en-US" dirty="0"/>
              <a:t>是用</a:t>
            </a:r>
            <a:r>
              <a:rPr lang="en-US" altLang="zh-CN" dirty="0"/>
              <a:t>ppt</a:t>
            </a:r>
            <a:r>
              <a:rPr lang="zh-CN" altLang="en-US" dirty="0"/>
              <a:t>中公式计算的，其中</a:t>
            </a:r>
            <a:r>
              <a:rPr lang="en-US" altLang="zh-CN" dirty="0" err="1"/>
              <a:t>Pattend</a:t>
            </a:r>
            <a:r>
              <a:rPr lang="zh-CN" altLang="en-US" dirty="0"/>
              <a:t>是</a:t>
            </a:r>
            <a:r>
              <a:rPr lang="en-US" altLang="zh-CN" dirty="0"/>
              <a:t>Skel LSTM</a:t>
            </a:r>
            <a:r>
              <a:rPr lang="zh-CN" altLang="en-US" dirty="0"/>
              <a:t>在</a:t>
            </a:r>
            <a:r>
              <a:rPr lang="en-US" altLang="zh-CN" dirty="0"/>
              <a:t>t-1</a:t>
            </a:r>
            <a:r>
              <a:rPr lang="zh-CN" altLang="en-US" dirty="0"/>
              <a:t>时刻的输出，是</a:t>
            </a:r>
            <a:r>
              <a:rPr lang="en-US" altLang="zh-CN" dirty="0"/>
              <a:t>vocabulary size</a:t>
            </a:r>
            <a:r>
              <a:rPr lang="zh-CN" altLang="en-US" dirty="0"/>
              <a:t>维度的概率，表示下一个最可能的</a:t>
            </a:r>
            <a:r>
              <a:rPr lang="en-US" altLang="zh-CN" dirty="0" err="1"/>
              <a:t>skel</a:t>
            </a:r>
            <a:r>
              <a:rPr lang="en-US" altLang="zh-CN" dirty="0"/>
              <a:t>-word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en-US" altLang="zh-CN" dirty="0" err="1"/>
              <a:t>Pij</a:t>
            </a:r>
            <a:r>
              <a:rPr lang="zh-CN" altLang="en-US" dirty="0"/>
              <a:t>是</a:t>
            </a:r>
            <a:r>
              <a:rPr lang="en-US" altLang="zh-CN" dirty="0"/>
              <a:t>attention</a:t>
            </a:r>
            <a:r>
              <a:rPr lang="zh-CN" altLang="en-US" dirty="0"/>
              <a:t>向量（</a:t>
            </a:r>
            <a:r>
              <a:rPr lang="en-US" altLang="zh-CN" dirty="0" err="1"/>
              <a:t>vij</a:t>
            </a:r>
            <a:r>
              <a:rPr lang="zh-CN" altLang="en-US" dirty="0"/>
              <a:t>）经过</a:t>
            </a:r>
            <a:r>
              <a:rPr lang="en-US" altLang="zh-CN" dirty="0"/>
              <a:t>Skel-LSTM</a:t>
            </a:r>
            <a:r>
              <a:rPr lang="zh-CN" altLang="en-US" dirty="0"/>
              <a:t>在</a:t>
            </a:r>
            <a:r>
              <a:rPr lang="en-US" altLang="zh-CN" dirty="0"/>
              <a:t>t-1</a:t>
            </a:r>
            <a:r>
              <a:rPr lang="zh-CN" altLang="en-US" dirty="0"/>
              <a:t>时刻的输出，是</a:t>
            </a:r>
            <a:r>
              <a:rPr lang="en-US" altLang="zh-CN" dirty="0"/>
              <a:t>vocabulary size</a:t>
            </a:r>
            <a:r>
              <a:rPr lang="zh-CN" altLang="en-US" dirty="0"/>
              <a:t>维度的概率，表示每一个</a:t>
            </a:r>
            <a:r>
              <a:rPr lang="en-US" altLang="zh-CN" dirty="0" err="1"/>
              <a:t>vij</a:t>
            </a:r>
            <a:r>
              <a:rPr lang="zh-CN" altLang="en-US" dirty="0"/>
              <a:t>最可能对应的下一个</a:t>
            </a:r>
            <a:r>
              <a:rPr lang="en-US" altLang="zh-CN" dirty="0"/>
              <a:t>word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zh-CN" altLang="en-US" dirty="0"/>
              <a:t>只有当</a:t>
            </a:r>
            <a:r>
              <a:rPr lang="en-US" altLang="zh-CN" dirty="0" err="1"/>
              <a:t>skel</a:t>
            </a:r>
            <a:r>
              <a:rPr lang="en-US" altLang="zh-CN" dirty="0"/>
              <a:t>-word</a:t>
            </a:r>
            <a:r>
              <a:rPr lang="zh-CN" altLang="en-US" dirty="0"/>
              <a:t>和</a:t>
            </a:r>
            <a:r>
              <a:rPr lang="en-US" altLang="zh-CN" dirty="0" err="1"/>
              <a:t>vij</a:t>
            </a:r>
            <a:r>
              <a:rPr lang="zh-CN" altLang="en-US" dirty="0"/>
              <a:t>对应的</a:t>
            </a:r>
            <a:r>
              <a:rPr lang="en-US" altLang="zh-CN" dirty="0"/>
              <a:t>word</a:t>
            </a:r>
            <a:r>
              <a:rPr lang="zh-CN" altLang="en-US" dirty="0"/>
              <a:t>一致时，相应的</a:t>
            </a:r>
            <a:r>
              <a:rPr lang="en-US" altLang="zh-CN" dirty="0" err="1"/>
              <a:t>vij</a:t>
            </a:r>
            <a:r>
              <a:rPr lang="zh-CN" altLang="en-US" dirty="0"/>
              <a:t>的</a:t>
            </a:r>
            <a:r>
              <a:rPr lang="en-US" altLang="zh-CN" dirty="0" err="1"/>
              <a:t>aplha</a:t>
            </a:r>
            <a:r>
              <a:rPr lang="zh-CN" altLang="en-US" dirty="0"/>
              <a:t>最大，</a:t>
            </a:r>
            <a:endParaRPr lang="en-US" altLang="zh-CN" dirty="0"/>
          </a:p>
          <a:p>
            <a:r>
              <a:rPr lang="en-US" altLang="zh-CN" dirty="0"/>
              <a:t>Z</a:t>
            </a:r>
            <a:r>
              <a:rPr lang="zh-CN" altLang="en-US" dirty="0"/>
              <a:t>是归一化因子，因为在计算中用到了预测的下一个可能的词，我们成为</a:t>
            </a:r>
            <a:r>
              <a:rPr lang="en-US" altLang="zh-CN" dirty="0"/>
              <a:t>post-word</a:t>
            </a:r>
            <a:r>
              <a:rPr lang="zh-CN" altLang="en-US" dirty="0"/>
              <a:t>的</a:t>
            </a:r>
            <a:r>
              <a:rPr lang="en-US" altLang="zh-CN" dirty="0"/>
              <a:t>attention</a:t>
            </a:r>
          </a:p>
          <a:p>
            <a:r>
              <a:rPr lang="zh-CN" altLang="en-US" dirty="0"/>
              <a:t>效果如图，关注区域更准确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本文的一个小</a:t>
            </a:r>
            <a:r>
              <a:rPr lang="en-US" altLang="zh-CN" dirty="0"/>
              <a:t>trick</a:t>
            </a:r>
            <a:r>
              <a:rPr lang="zh-CN" altLang="en-US" dirty="0"/>
              <a:t>，为了避免得到的句子过短，</a:t>
            </a:r>
            <a:r>
              <a:rPr lang="en-US" altLang="zh-CN" dirty="0"/>
              <a:t>l</a:t>
            </a:r>
            <a:r>
              <a:rPr lang="zh-CN" altLang="en-US" dirty="0"/>
              <a:t>表示句子长度，意思是每生成一个词，我们在对数概率上加一个</a:t>
            </a:r>
            <a:r>
              <a:rPr lang="en-US" altLang="zh-CN" dirty="0"/>
              <a:t>r</a:t>
            </a:r>
            <a:r>
              <a:rPr lang="zh-CN" altLang="en-US" dirty="0"/>
              <a:t>，句子越长，概率就倾向越大，</a:t>
            </a:r>
            <a:endParaRPr lang="en-US" altLang="zh-CN" dirty="0"/>
          </a:p>
          <a:p>
            <a:r>
              <a:rPr lang="zh-CN" altLang="en-US" dirty="0"/>
              <a:t>这样长句的概率就会更大，来影响</a:t>
            </a:r>
            <a:r>
              <a:rPr lang="en-US" altLang="zh-CN" dirty="0"/>
              <a:t>beam search </a:t>
            </a:r>
            <a:r>
              <a:rPr lang="zh-CN" altLang="en-US" dirty="0"/>
              <a:t>的结果选择；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本文的主要关注在于</a:t>
            </a:r>
            <a:r>
              <a:rPr lang="en-US" altLang="zh-CN" dirty="0"/>
              <a:t>novel caption</a:t>
            </a:r>
            <a:r>
              <a:rPr lang="zh-CN" altLang="en-US" dirty="0"/>
              <a:t>的学习，一般</a:t>
            </a:r>
            <a:r>
              <a:rPr lang="en-US" altLang="zh-CN" dirty="0"/>
              <a:t>caption</a:t>
            </a:r>
            <a:r>
              <a:rPr lang="zh-CN" altLang="en-US" dirty="0"/>
              <a:t>标签构成的词库会比较普通，不包含一些特殊词，</a:t>
            </a:r>
            <a:endParaRPr lang="en-US" altLang="zh-CN" dirty="0"/>
          </a:p>
          <a:p>
            <a:r>
              <a:rPr lang="zh-CN" altLang="en-US" dirty="0"/>
              <a:t>我们引入额外的词库来从图片中学习到</a:t>
            </a:r>
            <a:r>
              <a:rPr lang="en-US" altLang="zh-CN" dirty="0"/>
              <a:t>caption</a:t>
            </a:r>
            <a:r>
              <a:rPr lang="zh-CN" altLang="en-US" dirty="0"/>
              <a:t>标签中没有的词，来更精准描述图片；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首先我们有</a:t>
            </a:r>
            <a:r>
              <a:rPr lang="en-US" altLang="zh-CN" dirty="0" err="1"/>
              <a:t>wg</a:t>
            </a:r>
            <a:r>
              <a:rPr lang="zh-CN" altLang="en-US" dirty="0"/>
              <a:t>是</a:t>
            </a:r>
            <a:r>
              <a:rPr lang="en-US" altLang="zh-CN" dirty="0"/>
              <a:t>caption</a:t>
            </a:r>
            <a:r>
              <a:rPr lang="zh-CN" altLang="en-US" dirty="0"/>
              <a:t>标签组成的词库，额外，我们使用</a:t>
            </a:r>
            <a:r>
              <a:rPr lang="en-US" altLang="zh-CN" dirty="0" err="1"/>
              <a:t>Wc</a:t>
            </a:r>
            <a:r>
              <a:rPr lang="zh-CN" altLang="en-US" dirty="0"/>
              <a:t>是</a:t>
            </a:r>
            <a:r>
              <a:rPr lang="en-US" altLang="zh-CN" dirty="0"/>
              <a:t>object detection</a:t>
            </a:r>
            <a:r>
              <a:rPr lang="zh-CN" altLang="en-US" dirty="0"/>
              <a:t>任务引入的词库，二者有交集，也有各自不同的部分；</a:t>
            </a:r>
            <a:endParaRPr lang="en-US" altLang="zh-CN" dirty="0"/>
          </a:p>
          <a:p>
            <a:r>
              <a:rPr lang="zh-CN" altLang="en-US" dirty="0"/>
              <a:t>学习网络由两部分组成，第一部分是一般的</a:t>
            </a:r>
            <a:r>
              <a:rPr lang="en-US" altLang="zh-CN" dirty="0"/>
              <a:t>LSTM</a:t>
            </a:r>
            <a:r>
              <a:rPr lang="zh-CN" altLang="en-US" dirty="0"/>
              <a:t>，使用</a:t>
            </a:r>
            <a:r>
              <a:rPr lang="en-US" altLang="zh-CN" dirty="0" err="1"/>
              <a:t>Wg</a:t>
            </a:r>
            <a:r>
              <a:rPr lang="zh-CN" altLang="en-US" dirty="0"/>
              <a:t>词库，预测下一个可能词的概率；</a:t>
            </a:r>
            <a:endParaRPr lang="en-US" altLang="zh-CN" dirty="0"/>
          </a:p>
          <a:p>
            <a:r>
              <a:rPr lang="zh-CN" altLang="en-US" dirty="0"/>
              <a:t>第二部分是用</a:t>
            </a:r>
            <a:r>
              <a:rPr lang="en-US" altLang="zh-CN" dirty="0" err="1"/>
              <a:t>Wc</a:t>
            </a:r>
            <a:r>
              <a:rPr lang="zh-CN" altLang="en-US" dirty="0"/>
              <a:t>词库对图片做</a:t>
            </a:r>
            <a:r>
              <a:rPr lang="en-US" altLang="zh-CN" dirty="0"/>
              <a:t>MIL</a:t>
            </a:r>
            <a:r>
              <a:rPr lang="zh-CN" altLang="en-US" dirty="0"/>
              <a:t>，得到图片中可能包含词的概率；</a:t>
            </a:r>
            <a:endParaRPr lang="en-US" altLang="zh-CN" dirty="0"/>
          </a:p>
          <a:p>
            <a:r>
              <a:rPr lang="zh-CN" altLang="en-US" dirty="0"/>
              <a:t>然后对于</a:t>
            </a:r>
            <a:r>
              <a:rPr lang="en-US" altLang="zh-CN" dirty="0" err="1"/>
              <a:t>Wg</a:t>
            </a:r>
            <a:r>
              <a:rPr lang="zh-CN" altLang="en-US" dirty="0"/>
              <a:t>并</a:t>
            </a:r>
            <a:r>
              <a:rPr lang="en-US" altLang="zh-CN" dirty="0" err="1"/>
              <a:t>Wc</a:t>
            </a:r>
            <a:r>
              <a:rPr lang="zh-CN" altLang="en-US" dirty="0"/>
              <a:t>的词库，我们根据一个词属于二者的哪一个部分，是公共部分还是各自独立的部分，用一个线性变换的公式来整合以上两步得到的概率，</a:t>
            </a:r>
            <a:endParaRPr lang="en-US" altLang="zh-CN" dirty="0"/>
          </a:p>
          <a:p>
            <a:r>
              <a:rPr lang="zh-CN" altLang="en-US" dirty="0"/>
              <a:t>作为最终预测词的概率，选概率大的继续后面的预测。</a:t>
            </a:r>
            <a:endParaRPr lang="en-US" altLang="zh-CN" dirty="0"/>
          </a:p>
          <a:p>
            <a:r>
              <a:rPr lang="zh-CN" altLang="en-US" dirty="0"/>
              <a:t>到这里会发现一个问题，就是在损失函数的计算中，我们只取</a:t>
            </a:r>
            <a:r>
              <a:rPr lang="en-US" altLang="zh-CN" dirty="0"/>
              <a:t>ground truth</a:t>
            </a:r>
            <a:r>
              <a:rPr lang="zh-CN" altLang="en-US" dirty="0"/>
              <a:t>标签对应的概率进行计算，那么所有的</a:t>
            </a:r>
            <a:r>
              <a:rPr lang="en-US" altLang="zh-CN" dirty="0" err="1"/>
              <a:t>groud</a:t>
            </a:r>
            <a:r>
              <a:rPr lang="en-US" altLang="zh-CN" dirty="0"/>
              <a:t> truth</a:t>
            </a:r>
            <a:r>
              <a:rPr lang="zh-CN" altLang="en-US" dirty="0"/>
              <a:t>都在</a:t>
            </a:r>
            <a:r>
              <a:rPr lang="en-US" altLang="zh-CN" dirty="0" err="1"/>
              <a:t>Wg</a:t>
            </a:r>
            <a:r>
              <a:rPr lang="zh-CN" altLang="en-US" dirty="0"/>
              <a:t>中，</a:t>
            </a:r>
            <a:endParaRPr lang="en-US" altLang="zh-CN" dirty="0"/>
          </a:p>
          <a:p>
            <a:r>
              <a:rPr lang="zh-CN" altLang="en-US" dirty="0"/>
              <a:t>我们就永远取不到只在</a:t>
            </a:r>
            <a:r>
              <a:rPr lang="en-US" altLang="zh-CN" dirty="0" err="1"/>
              <a:t>Wc</a:t>
            </a:r>
            <a:r>
              <a:rPr lang="zh-CN" altLang="en-US" dirty="0"/>
              <a:t>中才有的</a:t>
            </a:r>
            <a:r>
              <a:rPr lang="en-US" altLang="zh-CN" dirty="0"/>
              <a:t>novel </a:t>
            </a:r>
            <a:r>
              <a:rPr lang="zh-CN" altLang="en-US" dirty="0"/>
              <a:t>词的，也就一直用不到公式中的第三行，也就没法更新这些词在网络中对应的参数，</a:t>
            </a:r>
            <a:endParaRPr lang="en-US" altLang="zh-CN" dirty="0"/>
          </a:p>
          <a:p>
            <a:r>
              <a:rPr lang="zh-CN" altLang="en-US" dirty="0"/>
              <a:t>对于这个问题，论文中轻描淡写地引用了一篇参考文献，有待研究。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78567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2838C-BFF6-44EE-AD8D-5776E64BEE18}" type="datetime1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763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9CA9-6F5A-421B-95A9-7871EC999B68}" type="datetime1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083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27A39-82AA-4E11-A7C9-5F620A269A31}" type="datetime1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194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1022-6ACA-4F55-B3A0-0BD25C3254E5}" type="datetime1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828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6879A-9CBE-4B28-AD8B-12F5DF23C6A9}" type="datetime1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306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92DD-C6AF-4BE5-B518-78EF51980AF8}" type="datetime1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790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D006E-3573-49D4-BEA0-7B5B64C8EDFE}" type="datetime1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633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5F6B-40D9-4ED2-9306-49B62633A4C2}" type="datetime1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1805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9364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EFE52-2D3F-4BD5-AFD2-08925509856C}" type="datetime1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489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C7CF-6A18-4EBB-9944-CC735FF06DA2}" type="datetime1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105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7FC4C6-D029-4A02-8D8A-374C012F707B}" type="datetime1">
              <a:rPr lang="zh-CN" altLang="en-US" smtClean="0"/>
              <a:pPr/>
              <a:t>2017/10/12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494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9.png"/><Relationship Id="rId4" Type="http://schemas.openxmlformats.org/officeDocument/2006/relationships/image" Target="../media/image58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7510178" y="-954668"/>
            <a:ext cx="3559556" cy="3542489"/>
            <a:chOff x="5588764" y="391169"/>
            <a:chExt cx="2614564" cy="2602028"/>
          </a:xfrm>
        </p:grpSpPr>
        <p:sp>
          <p:nvSpPr>
            <p:cNvPr id="64" name="Freeform 5"/>
            <p:cNvSpPr>
              <a:spLocks/>
            </p:cNvSpPr>
            <p:nvPr/>
          </p:nvSpPr>
          <p:spPr bwMode="auto">
            <a:xfrm rot="619297">
              <a:off x="5641282" y="391169"/>
              <a:ext cx="2499217" cy="2601749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"/>
            <p:cNvSpPr>
              <a:spLocks/>
            </p:cNvSpPr>
            <p:nvPr/>
          </p:nvSpPr>
          <p:spPr bwMode="auto">
            <a:xfrm rot="619297">
              <a:off x="5631554" y="404266"/>
              <a:ext cx="2520576" cy="2588931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7"/>
            <p:cNvSpPr>
              <a:spLocks/>
            </p:cNvSpPr>
            <p:nvPr/>
          </p:nvSpPr>
          <p:spPr bwMode="auto">
            <a:xfrm rot="619297">
              <a:off x="5631554" y="412810"/>
              <a:ext cx="2520576" cy="2571843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8"/>
            <p:cNvSpPr>
              <a:spLocks/>
            </p:cNvSpPr>
            <p:nvPr/>
          </p:nvSpPr>
          <p:spPr bwMode="auto">
            <a:xfrm rot="619297">
              <a:off x="5619922" y="412531"/>
              <a:ext cx="2541939" cy="2559027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9"/>
            <p:cNvSpPr>
              <a:spLocks/>
            </p:cNvSpPr>
            <p:nvPr/>
          </p:nvSpPr>
          <p:spPr bwMode="auto">
            <a:xfrm rot="619297">
              <a:off x="5610612" y="421007"/>
              <a:ext cx="2559027" cy="2550483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10"/>
            <p:cNvSpPr>
              <a:spLocks/>
            </p:cNvSpPr>
            <p:nvPr/>
          </p:nvSpPr>
          <p:spPr bwMode="auto">
            <a:xfrm rot="619297">
              <a:off x="5611378" y="421076"/>
              <a:ext cx="2559027" cy="2541939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1"/>
            <p:cNvSpPr>
              <a:spLocks/>
            </p:cNvSpPr>
            <p:nvPr/>
          </p:nvSpPr>
          <p:spPr bwMode="auto">
            <a:xfrm rot="619297">
              <a:off x="5602416" y="434239"/>
              <a:ext cx="2580387" cy="2520577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2"/>
            <p:cNvSpPr>
              <a:spLocks/>
            </p:cNvSpPr>
            <p:nvPr/>
          </p:nvSpPr>
          <p:spPr bwMode="auto">
            <a:xfrm rot="619297">
              <a:off x="5602799" y="442818"/>
              <a:ext cx="2580387" cy="2499217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 rot="619297">
              <a:off x="5590016" y="442435"/>
              <a:ext cx="2601749" cy="2499217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 rot="619297">
              <a:off x="5588764" y="443479"/>
              <a:ext cx="2614564" cy="2512032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3624366" y="2666201"/>
            <a:ext cx="5817870" cy="1528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3200" dirty="0">
                <a:solidFill>
                  <a:srgbClr val="3563A8"/>
                </a:solidFill>
              </a:rPr>
              <a:t>Image Caption in CVPR’17</a:t>
            </a:r>
          </a:p>
          <a:p>
            <a:pPr algn="r">
              <a:lnSpc>
                <a:spcPct val="150000"/>
              </a:lnSpc>
            </a:pPr>
            <a:r>
              <a:rPr lang="en-US" altLang="zh-CN" sz="3200" dirty="0">
                <a:solidFill>
                  <a:srgbClr val="3563A8"/>
                </a:solidFill>
              </a:rPr>
              <a:t> </a:t>
            </a:r>
          </a:p>
        </p:txBody>
      </p:sp>
      <p:grpSp>
        <p:nvGrpSpPr>
          <p:cNvPr id="49" name="组合 48"/>
          <p:cNvGrpSpPr/>
          <p:nvPr/>
        </p:nvGrpSpPr>
        <p:grpSpPr>
          <a:xfrm>
            <a:off x="3036532" y="3533257"/>
            <a:ext cx="6466114" cy="166257"/>
            <a:chOff x="2233239" y="4536372"/>
            <a:chExt cx="6466114" cy="192986"/>
          </a:xfrm>
        </p:grpSpPr>
        <p:cxnSp>
          <p:nvCxnSpPr>
            <p:cNvPr id="45" name="直接连接符 44"/>
            <p:cNvCxnSpPr/>
            <p:nvPr/>
          </p:nvCxnSpPr>
          <p:spPr>
            <a:xfrm>
              <a:off x="2233239" y="4536372"/>
              <a:ext cx="6466114" cy="0"/>
            </a:xfrm>
            <a:prstGeom prst="line">
              <a:avLst/>
            </a:prstGeom>
            <a:ln w="6350"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3212953" y="4729358"/>
              <a:ext cx="5486400" cy="0"/>
            </a:xfrm>
            <a:prstGeom prst="line">
              <a:avLst/>
            </a:prstGeom>
            <a:ln w="6350"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 rot="619297">
            <a:off x="-2629012" y="-1869706"/>
            <a:ext cx="6484691" cy="6452906"/>
            <a:chOff x="6940262" y="3251983"/>
            <a:chExt cx="971550" cy="966788"/>
          </a:xfrm>
        </p:grpSpPr>
        <p:sp>
          <p:nvSpPr>
            <p:cNvPr id="37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grpSp>
        <p:nvGrpSpPr>
          <p:cNvPr id="51" name="组合 50"/>
          <p:cNvGrpSpPr/>
          <p:nvPr/>
        </p:nvGrpSpPr>
        <p:grpSpPr>
          <a:xfrm rot="619297">
            <a:off x="7962830" y="3043578"/>
            <a:ext cx="6484691" cy="6452906"/>
            <a:chOff x="6940262" y="3251983"/>
            <a:chExt cx="971550" cy="966788"/>
          </a:xfrm>
        </p:grpSpPr>
        <p:sp>
          <p:nvSpPr>
            <p:cNvPr id="53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471970" y="5254440"/>
            <a:ext cx="2490176" cy="2478236"/>
            <a:chOff x="5588764" y="391169"/>
            <a:chExt cx="2614564" cy="2602028"/>
          </a:xfrm>
        </p:grpSpPr>
        <p:sp>
          <p:nvSpPr>
            <p:cNvPr id="75" name="Freeform 5"/>
            <p:cNvSpPr>
              <a:spLocks/>
            </p:cNvSpPr>
            <p:nvPr/>
          </p:nvSpPr>
          <p:spPr bwMode="auto">
            <a:xfrm rot="619297">
              <a:off x="5641282" y="391169"/>
              <a:ext cx="2499217" cy="2601749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6"/>
            <p:cNvSpPr>
              <a:spLocks/>
            </p:cNvSpPr>
            <p:nvPr/>
          </p:nvSpPr>
          <p:spPr bwMode="auto">
            <a:xfrm rot="619297">
              <a:off x="5631554" y="404266"/>
              <a:ext cx="2520576" cy="2588931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7"/>
            <p:cNvSpPr>
              <a:spLocks/>
            </p:cNvSpPr>
            <p:nvPr/>
          </p:nvSpPr>
          <p:spPr bwMode="auto">
            <a:xfrm rot="619297">
              <a:off x="5631554" y="412810"/>
              <a:ext cx="2520576" cy="2571843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8"/>
            <p:cNvSpPr>
              <a:spLocks/>
            </p:cNvSpPr>
            <p:nvPr/>
          </p:nvSpPr>
          <p:spPr bwMode="auto">
            <a:xfrm rot="619297">
              <a:off x="5619922" y="412531"/>
              <a:ext cx="2541939" cy="2559027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9"/>
            <p:cNvSpPr>
              <a:spLocks/>
            </p:cNvSpPr>
            <p:nvPr/>
          </p:nvSpPr>
          <p:spPr bwMode="auto">
            <a:xfrm rot="619297">
              <a:off x="5610612" y="421007"/>
              <a:ext cx="2559027" cy="2550483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0"/>
            <p:cNvSpPr>
              <a:spLocks/>
            </p:cNvSpPr>
            <p:nvPr/>
          </p:nvSpPr>
          <p:spPr bwMode="auto">
            <a:xfrm rot="619297">
              <a:off x="5611378" y="421076"/>
              <a:ext cx="2559027" cy="2541939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11"/>
            <p:cNvSpPr>
              <a:spLocks/>
            </p:cNvSpPr>
            <p:nvPr/>
          </p:nvSpPr>
          <p:spPr bwMode="auto">
            <a:xfrm rot="619297">
              <a:off x="5602416" y="434239"/>
              <a:ext cx="2580387" cy="2520577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2"/>
            <p:cNvSpPr>
              <a:spLocks/>
            </p:cNvSpPr>
            <p:nvPr/>
          </p:nvSpPr>
          <p:spPr bwMode="auto">
            <a:xfrm rot="619297">
              <a:off x="5602799" y="442818"/>
              <a:ext cx="2580387" cy="2499217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3"/>
            <p:cNvSpPr>
              <a:spLocks/>
            </p:cNvSpPr>
            <p:nvPr/>
          </p:nvSpPr>
          <p:spPr bwMode="auto">
            <a:xfrm rot="619297">
              <a:off x="5590016" y="442435"/>
              <a:ext cx="2601749" cy="2499217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4"/>
            <p:cNvSpPr>
              <a:spLocks/>
            </p:cNvSpPr>
            <p:nvPr/>
          </p:nvSpPr>
          <p:spPr bwMode="auto">
            <a:xfrm rot="619297">
              <a:off x="5588764" y="443479"/>
              <a:ext cx="2614564" cy="2512032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422900" y="54864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</a:rPr>
              <a:t>SHUYAN LI</a:t>
            </a:r>
          </a:p>
        </p:txBody>
      </p:sp>
    </p:spTree>
    <p:extLst>
      <p:ext uri="{BB962C8B-B14F-4D97-AF65-F5344CB8AC3E}">
        <p14:creationId xmlns:p14="http://schemas.microsoft.com/office/powerpoint/2010/main" val="213327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522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Self-critical Sequence Training for Image Captioning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946545" y="826446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2"/>
                </a:solidFill>
              </a:rPr>
              <a:t>Contribution</a:t>
            </a:r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41164" y="2531727"/>
            <a:ext cx="482696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Problems to solve:</a:t>
            </a:r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Mismatch between training and testing</a:t>
            </a:r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Trained using the cross entropy loss, while</a:t>
            </a:r>
          </a:p>
          <a:p>
            <a:r>
              <a:rPr lang="en-US" altLang="zh-CN" dirty="0"/>
              <a:t>typically evaluated at test time using discrete</a:t>
            </a:r>
          </a:p>
          <a:p>
            <a:r>
              <a:rPr lang="en-US" altLang="zh-CN" dirty="0"/>
              <a:t> and non-differentiable NLP metrics </a:t>
            </a:r>
          </a:p>
        </p:txBody>
      </p:sp>
      <p:grpSp>
        <p:nvGrpSpPr>
          <p:cNvPr id="19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406446" y="2267002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altLang="zh-CN" dirty="0"/>
          </a:p>
          <a:p>
            <a:r>
              <a:rPr lang="en-US" altLang="zh-CN" dirty="0"/>
              <a:t>Contributions:</a:t>
            </a:r>
          </a:p>
          <a:p>
            <a:r>
              <a:rPr lang="en-US" altLang="zh-CN" dirty="0"/>
              <a:t>1.Use output of its own test time inference as baseline</a:t>
            </a:r>
          </a:p>
          <a:p>
            <a:r>
              <a:rPr lang="en-US" altLang="zh-CN" dirty="0"/>
              <a:t>2.Directly optimize on </a:t>
            </a:r>
            <a:r>
              <a:rPr lang="en-US" altLang="zh-CN" dirty="0" err="1"/>
              <a:t>CIDEr</a:t>
            </a:r>
            <a:endParaRPr lang="en-US" altLang="zh-CN" dirty="0"/>
          </a:p>
          <a:p>
            <a:r>
              <a:rPr lang="en-US" altLang="zh-CN" dirty="0"/>
              <a:t>3.test on NIC &amp; Att2in model </a:t>
            </a:r>
            <a:endParaRPr kumimoji="1" lang="zh-CN" altLang="en-US" dirty="0"/>
          </a:p>
        </p:txBody>
      </p:sp>
      <p:cxnSp>
        <p:nvCxnSpPr>
          <p:cNvPr id="25" name="直线连接符 24"/>
          <p:cNvCxnSpPr/>
          <p:nvPr/>
        </p:nvCxnSpPr>
        <p:spPr>
          <a:xfrm>
            <a:off x="6078180" y="1904820"/>
            <a:ext cx="0" cy="4029925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4329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522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Self-critical Sequence Training for Image Captioning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946545" y="826446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err="1">
                <a:solidFill>
                  <a:schemeClr val="tx2"/>
                </a:solidFill>
              </a:rPr>
              <a:t>Method&amp;Tricks</a:t>
            </a:r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pic>
        <p:nvPicPr>
          <p:cNvPr id="3" name="图片 2" descr="Screen Shot 2017-08-24 at 6.23.34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461" y="1826037"/>
            <a:ext cx="7809427" cy="373373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15899" y="2181577"/>
            <a:ext cx="404565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en-US" altLang="zh-CN" dirty="0"/>
              <a:t>Solution:</a:t>
            </a:r>
          </a:p>
          <a:p>
            <a:r>
              <a:rPr lang="en-US" altLang="zh-CN" dirty="0"/>
              <a:t>baseline the REINFORCE algorithm with the reward obtained by the current model under the inference algorithm used at test time 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</a:t>
            </a:r>
          </a:p>
        </p:txBody>
      </p:sp>
      <p:pic>
        <p:nvPicPr>
          <p:cNvPr id="27" name="图片 26" descr="Screen Shot 2017-08-24 at 8.41.2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89" y="4121151"/>
            <a:ext cx="3708400" cy="575778"/>
          </a:xfrm>
          <a:prstGeom prst="rect">
            <a:avLst/>
          </a:prstGeom>
        </p:spPr>
      </p:pic>
      <p:grpSp>
        <p:nvGrpSpPr>
          <p:cNvPr id="19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25778" y="5039057"/>
            <a:ext cx="41627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1.Pretraining under XE objective and select the one with best </a:t>
            </a:r>
            <a:r>
              <a:rPr lang="en-US" altLang="zh-CN" dirty="0" err="1"/>
              <a:t>CIDEr</a:t>
            </a:r>
            <a:r>
              <a:rPr lang="en-US" altLang="zh-CN" dirty="0"/>
              <a:t> as the initialization for SCST</a:t>
            </a:r>
          </a:p>
          <a:p>
            <a:r>
              <a:rPr lang="en-US" altLang="zh-CN" dirty="0"/>
              <a:t>2.Ensemble of 4 models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5130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522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Self-critical Sequence Training for Image Captioning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579656" y="657113"/>
            <a:ext cx="7244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  <a:endParaRPr kumimoji="1" lang="zh-CN" altLang="en-US" sz="2400" b="1" dirty="0">
              <a:solidFill>
                <a:srgbClr val="1F497D"/>
              </a:solidFill>
            </a:endParaRPr>
          </a:p>
          <a:p>
            <a:pPr algn="ctr"/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grpSp>
        <p:nvGrpSpPr>
          <p:cNvPr id="19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2" name="图片 1" descr="Screen Shot 2017-09-07 at 3.40.39 PM.png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67" r="4550"/>
          <a:stretch/>
        </p:blipFill>
        <p:spPr>
          <a:xfrm>
            <a:off x="127001" y="2638776"/>
            <a:ext cx="6886222" cy="2711871"/>
          </a:xfrm>
          <a:prstGeom prst="rect">
            <a:avLst/>
          </a:prstGeom>
        </p:spPr>
      </p:pic>
      <p:pic>
        <p:nvPicPr>
          <p:cNvPr id="3" name="图片 2" descr="Screen Shot 2017-09-07 at 3.40.51 P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3775" y="1047615"/>
            <a:ext cx="5969001" cy="503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97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522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Self-critical Sequence Training for Image Captioning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946545" y="826446"/>
            <a:ext cx="7244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  <a:endParaRPr kumimoji="1" lang="zh-CN" altLang="en-US" sz="2400" b="1" dirty="0">
              <a:solidFill>
                <a:srgbClr val="1F497D"/>
              </a:solidFill>
            </a:endParaRPr>
          </a:p>
          <a:p>
            <a:pPr algn="ctr"/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grpSp>
        <p:nvGrpSpPr>
          <p:cNvPr id="19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2" name="图片 1" descr="Screen Shot 2017-09-07 at 3.43.1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88" y="2060222"/>
            <a:ext cx="6550112" cy="4191000"/>
          </a:xfrm>
          <a:prstGeom prst="rect">
            <a:avLst/>
          </a:prstGeom>
        </p:spPr>
      </p:pic>
      <p:pic>
        <p:nvPicPr>
          <p:cNvPr id="3" name="图片 2" descr="Screen Shot 2017-09-07 at 3.43.20 P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097" y="1834445"/>
            <a:ext cx="5834903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97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522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Self-critical Sequence Training for Image Captioning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946545" y="826446"/>
            <a:ext cx="7244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  <a:endParaRPr kumimoji="1" lang="zh-CN" altLang="en-US" sz="2400" b="1" dirty="0">
              <a:solidFill>
                <a:srgbClr val="1F497D"/>
              </a:solidFill>
            </a:endParaRPr>
          </a:p>
          <a:p>
            <a:pPr algn="ctr"/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grpSp>
        <p:nvGrpSpPr>
          <p:cNvPr id="19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4" name="图片 3" descr="Screen Shot 2017-09-07 at 3.37.42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12" y="2427110"/>
            <a:ext cx="5319045" cy="2836333"/>
          </a:xfrm>
          <a:prstGeom prst="rect">
            <a:avLst/>
          </a:prstGeom>
        </p:spPr>
      </p:pic>
      <p:pic>
        <p:nvPicPr>
          <p:cNvPr id="5" name="图片 4" descr="Screen Shot 2017-09-07 at 3.37.54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88" b="1"/>
          <a:stretch/>
        </p:blipFill>
        <p:spPr>
          <a:xfrm>
            <a:off x="5510507" y="1382889"/>
            <a:ext cx="6352141" cy="492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5002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327400"/>
            <a:ext cx="12192000" cy="3530600"/>
          </a:xfrm>
          <a:prstGeom prst="rect">
            <a:avLst/>
          </a:prstGeom>
          <a:solidFill>
            <a:schemeClr val="accent1">
              <a:lumMod val="75000"/>
              <a:alpha val="78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961163" y="2051247"/>
            <a:ext cx="743630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1F497D"/>
                </a:solidFill>
              </a:rPr>
              <a:t>Knowing When to Look: Adaptive Attention via A Visual Sentinel for Image Captioning</a:t>
            </a:r>
          </a:p>
          <a:p>
            <a:r>
              <a:rPr lang="en-US" altLang="zh-CN" sz="2400" b="1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496543" y="3863648"/>
            <a:ext cx="8715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Authors: </a:t>
            </a:r>
            <a:r>
              <a:rPr lang="en-US" altLang="zh-CN" b="1" dirty="0" err="1">
                <a:solidFill>
                  <a:schemeClr val="bg1"/>
                </a:solidFill>
              </a:rPr>
              <a:t>J</a:t>
            </a:r>
            <a:r>
              <a:rPr lang="en-US" altLang="zh-CN" dirty="0" err="1">
                <a:solidFill>
                  <a:schemeClr val="bg1"/>
                </a:solidFill>
              </a:rPr>
              <a:t>iasen</a:t>
            </a:r>
            <a:r>
              <a:rPr lang="en-US" altLang="zh-CN" dirty="0">
                <a:solidFill>
                  <a:schemeClr val="bg1"/>
                </a:solidFill>
              </a:rPr>
              <a:t> Lu     </a:t>
            </a:r>
            <a:r>
              <a:rPr lang="en-US" altLang="zh-CN" dirty="0" err="1">
                <a:solidFill>
                  <a:srgbClr val="FFFFFF"/>
                </a:solidFill>
              </a:rPr>
              <a:t>Caiming</a:t>
            </a:r>
            <a:r>
              <a:rPr lang="en-US" altLang="zh-CN" dirty="0">
                <a:solidFill>
                  <a:srgbClr val="FFFFFF"/>
                </a:solidFill>
              </a:rPr>
              <a:t> </a:t>
            </a:r>
            <a:r>
              <a:rPr lang="en-US" altLang="zh-CN" dirty="0" err="1">
                <a:solidFill>
                  <a:srgbClr val="FFFFFF"/>
                </a:solidFill>
              </a:rPr>
              <a:t>Xiong</a:t>
            </a:r>
            <a:r>
              <a:rPr lang="en-US" altLang="zh-CN" dirty="0">
                <a:solidFill>
                  <a:srgbClr val="FFFFFF"/>
                </a:solidFill>
              </a:rPr>
              <a:t>    Devi Parikh  </a:t>
            </a:r>
            <a:endParaRPr lang="en-US" altLang="zh-CN" b="1" dirty="0">
              <a:solidFill>
                <a:srgbClr val="FFFFFF"/>
              </a:solidFill>
            </a:endParaRP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Lab</a:t>
            </a:r>
            <a:r>
              <a:rPr kumimoji="1" lang="en-US" altLang="zh-CN" b="1" dirty="0">
                <a:solidFill>
                  <a:srgbClr val="FFFFFF"/>
                </a:solidFill>
              </a:rPr>
              <a:t>: </a:t>
            </a:r>
            <a:r>
              <a:rPr lang="en-US" altLang="zh-CN" dirty="0">
                <a:solidFill>
                  <a:srgbClr val="FFFFFF"/>
                </a:solidFill>
              </a:rPr>
              <a:t>Virginia Tech Computer Vision Lab       </a:t>
            </a:r>
            <a:r>
              <a:rPr lang="en-US" altLang="zh-CN" dirty="0" err="1">
                <a:solidFill>
                  <a:srgbClr val="FFFFFF"/>
                </a:solidFill>
              </a:rPr>
              <a:t>Salesforce</a:t>
            </a:r>
            <a:r>
              <a:rPr lang="en-US" altLang="zh-CN" dirty="0">
                <a:solidFill>
                  <a:srgbClr val="FFFFFF"/>
                </a:solidFill>
              </a:rPr>
              <a:t> </a:t>
            </a:r>
            <a:endParaRPr kumimoji="1" lang="en-US" altLang="zh-CN" b="1" dirty="0">
              <a:solidFill>
                <a:srgbClr val="FFFFFF"/>
              </a:solidFill>
            </a:endParaRPr>
          </a:p>
          <a:p>
            <a:endParaRPr kumimoji="1" lang="en-US" altLang="zh-CN" b="1" dirty="0">
              <a:solidFill>
                <a:schemeClr val="bg1"/>
              </a:solidFill>
            </a:endParaRP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Source: CVPR’17 (spotlight)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6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8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97795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935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</a:rPr>
              <a:t>Knowing When to Look: Adaptive Attention via A Visual Sentinel for Image Captioning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5600" y="2908300"/>
            <a:ext cx="441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zh-CN" dirty="0"/>
              <a:t>No-visual information such as “the” </a:t>
            </a:r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Visual word which can be predict reliably from the language model.</a:t>
            </a:r>
          </a:p>
          <a:p>
            <a:pPr marL="285750" indent="-285750">
              <a:buFont typeface="Arial"/>
              <a:buChar char="•"/>
            </a:pPr>
            <a:endParaRPr lang="en-US" altLang="zh-CN" dirty="0"/>
          </a:p>
          <a:p>
            <a:endParaRPr lang="en-US" altLang="zh-CN" dirty="0"/>
          </a:p>
          <a:p>
            <a:r>
              <a:rPr kumimoji="1" lang="en-US" altLang="zh-CN" dirty="0"/>
              <a:t>Contributes: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dirty="0"/>
              <a:t>A new spatial attention model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dirty="0"/>
              <a:t>Decide when to look at the image</a:t>
            </a:r>
            <a:endParaRPr kumimoji="1" lang="zh-CN" altLang="en-US" dirty="0"/>
          </a:p>
        </p:txBody>
      </p:sp>
      <p:pic>
        <p:nvPicPr>
          <p:cNvPr id="6" name="图片 5" descr="Screen Shot 2017-07-01 at 1.09.0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280" y="1727200"/>
            <a:ext cx="7092520" cy="40005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68300" y="2489200"/>
            <a:ext cx="4162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Image information is not needed when:  </a:t>
            </a:r>
            <a:endParaRPr kumimoji="1" lang="zh-CN" altLang="en-US" dirty="0"/>
          </a:p>
        </p:txBody>
      </p:sp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2946545" y="826446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2"/>
                </a:solidFill>
              </a:rPr>
              <a:t>Contribution</a:t>
            </a:r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072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935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</a:rPr>
              <a:t>Knowing When to Look: Adaptive Attention via A Visual Sentinel for Image Captioning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54100" y="1701800"/>
            <a:ext cx="4174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Model (b) compared with </a:t>
            </a:r>
            <a:r>
              <a:rPr kumimoji="1" lang="en-US" altLang="zh-CN" dirty="0" err="1"/>
              <a:t>s&amp;h</a:t>
            </a:r>
            <a:r>
              <a:rPr kumimoji="1" lang="en-US" altLang="zh-CN" dirty="0"/>
              <a:t> attend(a) </a:t>
            </a:r>
            <a:endParaRPr kumimoji="1" lang="zh-CN" altLang="en-US" dirty="0"/>
          </a:p>
        </p:txBody>
      </p:sp>
      <p:pic>
        <p:nvPicPr>
          <p:cNvPr id="4" name="图片 3" descr="Screen Shot 2017-07-01 at 1.18.0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2146300"/>
            <a:ext cx="3924300" cy="206025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41400" y="4191000"/>
            <a:ext cx="2275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Add “visual sentinel”</a:t>
            </a:r>
            <a:endParaRPr kumimoji="1" lang="zh-CN" altLang="en-US" dirty="0"/>
          </a:p>
        </p:txBody>
      </p:sp>
      <p:pic>
        <p:nvPicPr>
          <p:cNvPr id="8" name="图片 7" descr="Screen Shot 2017-07-01 at 1.18.15 P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4448576"/>
            <a:ext cx="3289300" cy="196492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545319" y="1753801"/>
            <a:ext cx="2998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Calculate context vector </a:t>
            </a:r>
            <a:r>
              <a:rPr lang="en-US" altLang="zh-CN" dirty="0" err="1"/>
              <a:t>c</a:t>
            </a:r>
            <a:r>
              <a:rPr lang="en-US" altLang="zh-CN" i="1" baseline="-25000" dirty="0" err="1"/>
              <a:t>t</a:t>
            </a:r>
            <a:r>
              <a:rPr lang="en-US" altLang="zh-CN" dirty="0"/>
              <a:t> :</a:t>
            </a:r>
            <a:endParaRPr lang="zh-CN" altLang="en-US" dirty="0"/>
          </a:p>
        </p:txBody>
      </p:sp>
      <p:pic>
        <p:nvPicPr>
          <p:cNvPr id="10" name="图片 9" descr="Screen Shot 2017-07-01 at 1.21.17 PM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06"/>
          <a:stretch/>
        </p:blipFill>
        <p:spPr>
          <a:xfrm>
            <a:off x="5664200" y="5861524"/>
            <a:ext cx="1574800" cy="310675"/>
          </a:xfrm>
          <a:prstGeom prst="rect">
            <a:avLst/>
          </a:prstGeom>
        </p:spPr>
      </p:pic>
      <p:pic>
        <p:nvPicPr>
          <p:cNvPr id="11" name="图片 10" descr="Screen Shot 2017-07-01 at 1.21.34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3225800"/>
            <a:ext cx="2971800" cy="495300"/>
          </a:xfrm>
          <a:prstGeom prst="rect">
            <a:avLst/>
          </a:prstGeom>
        </p:spPr>
      </p:pic>
      <p:pic>
        <p:nvPicPr>
          <p:cNvPr id="13" name="图片 12" descr="Screen Shot 2017-07-01 at 1.21.04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677" y="5435600"/>
            <a:ext cx="4178589" cy="393700"/>
          </a:xfrm>
          <a:prstGeom prst="rect">
            <a:avLst/>
          </a:prstGeom>
        </p:spPr>
      </p:pic>
      <p:pic>
        <p:nvPicPr>
          <p:cNvPr id="14" name="图片 13" descr="Screen Shot 2017-07-01 at 1.20.57 PM.png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00" y="2135888"/>
            <a:ext cx="2578100" cy="531111"/>
          </a:xfrm>
          <a:prstGeom prst="rect">
            <a:avLst/>
          </a:prstGeom>
        </p:spPr>
      </p:pic>
      <p:pic>
        <p:nvPicPr>
          <p:cNvPr id="15" name="图片 14" descr="Screen Shot 2017-07-01 at 1.20.42 PM.png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0" y="2694036"/>
            <a:ext cx="1536700" cy="773064"/>
          </a:xfrm>
          <a:prstGeom prst="rect">
            <a:avLst/>
          </a:prstGeom>
        </p:spPr>
      </p:pic>
      <p:pic>
        <p:nvPicPr>
          <p:cNvPr id="16" name="图片 15" descr="Screen Shot 2017-07-01 at 1.20.32 PM.png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700" y="2166556"/>
            <a:ext cx="3505200" cy="665544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5600700" y="3556000"/>
            <a:ext cx="3468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Obtain “visual sentinel” vector </a:t>
            </a:r>
            <a:r>
              <a:rPr lang="en-US" altLang="zh-CN" dirty="0" err="1"/>
              <a:t>s</a:t>
            </a:r>
            <a:r>
              <a:rPr lang="en-US" altLang="zh-CN" i="1" baseline="-25000" dirty="0" err="1"/>
              <a:t>t</a:t>
            </a:r>
            <a:r>
              <a:rPr lang="en-US" altLang="zh-CN" dirty="0"/>
              <a:t> </a:t>
            </a:r>
          </a:p>
          <a:p>
            <a:endParaRPr kumimoji="1" lang="zh-CN" altLang="en-US" dirty="0"/>
          </a:p>
        </p:txBody>
      </p:sp>
      <p:pic>
        <p:nvPicPr>
          <p:cNvPr id="19" name="图片 18" descr="Screen Shot 2017-07-01 at 1.20.52 PM.png"/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700" y="3883450"/>
            <a:ext cx="3352800" cy="79015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5651500" y="4724400"/>
            <a:ext cx="3049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where </a:t>
            </a:r>
            <a:r>
              <a:rPr kumimoji="1" lang="en-US" altLang="zh-CN" dirty="0" err="1"/>
              <a:t>m</a:t>
            </a:r>
            <a:r>
              <a:rPr kumimoji="1" lang="en-US" altLang="zh-CN" i="1" baseline="-25000" dirty="0" err="1"/>
              <a:t>t</a:t>
            </a:r>
            <a:r>
              <a:rPr kumimoji="1" lang="en-US" altLang="zh-CN" dirty="0"/>
              <a:t> is the memory cell</a:t>
            </a:r>
            <a:endParaRPr kumimoji="1"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9436100" y="1739900"/>
            <a:ext cx="2391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The mixture model is:</a:t>
            </a:r>
            <a:endParaRPr kumimoji="1"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5689600" y="5080000"/>
            <a:ext cx="154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calculate</a:t>
            </a:r>
            <a:r>
              <a:rPr kumimoji="1" lang="zh-CN" altLang="en-US" b="1" i="1" dirty="0"/>
              <a:t>β</a:t>
            </a:r>
            <a:r>
              <a:rPr kumimoji="1" lang="en-US" altLang="zh-CN" i="1" baseline="-25000" dirty="0"/>
              <a:t>t </a:t>
            </a:r>
            <a:r>
              <a:rPr kumimoji="1" lang="en-US" altLang="zh-CN" dirty="0"/>
              <a:t>:</a:t>
            </a:r>
            <a:endParaRPr kumimoji="1" lang="zh-CN" altLang="en-US" i="1" baseline="-25000" dirty="0"/>
          </a:p>
        </p:txBody>
      </p:sp>
      <p:sp>
        <p:nvSpPr>
          <p:cNvPr id="25" name="文本框 24"/>
          <p:cNvSpPr txBox="1"/>
          <p:nvPr/>
        </p:nvSpPr>
        <p:spPr>
          <a:xfrm>
            <a:off x="9461500" y="2578100"/>
            <a:ext cx="19672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The probability of </a:t>
            </a:r>
          </a:p>
          <a:p>
            <a:r>
              <a:rPr lang="en-US" altLang="zh-CN" dirty="0"/>
              <a:t> possible words: </a:t>
            </a:r>
          </a:p>
          <a:p>
            <a:endParaRPr kumimoji="1" lang="zh-CN" altLang="en-US" dirty="0"/>
          </a:p>
        </p:txBody>
      </p:sp>
      <p:grpSp>
        <p:nvGrpSpPr>
          <p:cNvPr id="32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33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2946545" y="826446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2"/>
                </a:solidFill>
              </a:rPr>
              <a:t>Method</a:t>
            </a:r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3455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935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</a:rPr>
              <a:t>Knowing When to Look: Adaptive Attention via A Visual Sentinel for Image Captioning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579656" y="657113"/>
            <a:ext cx="7244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  <a:endParaRPr kumimoji="1" lang="zh-CN" altLang="en-US" sz="2400" b="1" dirty="0">
              <a:solidFill>
                <a:srgbClr val="1F497D"/>
              </a:solidFill>
            </a:endParaRPr>
          </a:p>
          <a:p>
            <a:pPr algn="ctr"/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grpSp>
        <p:nvGrpSpPr>
          <p:cNvPr id="19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4" name="图片 3" descr="Screen Shot 2017-09-07 at 3.59.45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999" y="973159"/>
            <a:ext cx="7747000" cy="542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443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935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</a:rPr>
              <a:t>Knowing When to Look: Adaptive Attention via A Visual Sentinel for Image Captioning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579656" y="657113"/>
            <a:ext cx="7244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  <a:endParaRPr kumimoji="1" lang="zh-CN" altLang="en-US" sz="2400" b="1" dirty="0">
              <a:solidFill>
                <a:srgbClr val="1F497D"/>
              </a:solidFill>
            </a:endParaRPr>
          </a:p>
          <a:p>
            <a:pPr algn="ctr"/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grpSp>
        <p:nvGrpSpPr>
          <p:cNvPr id="19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2" name="图片 1" descr="Screen Shot 2017-09-07 at 4.00.15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891" y="1051465"/>
            <a:ext cx="7263611" cy="536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045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4769592" y="8224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3563A8"/>
                </a:solidFill>
              </a:rPr>
              <a:t>    Overview</a:t>
            </a:r>
          </a:p>
        </p:txBody>
      </p:sp>
      <p:sp>
        <p:nvSpPr>
          <p:cNvPr id="70" name="矩形 69"/>
          <p:cNvSpPr/>
          <p:nvPr/>
        </p:nvSpPr>
        <p:spPr>
          <a:xfrm flipV="1">
            <a:off x="4500345" y="1380192"/>
            <a:ext cx="32847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4467744" y="2501221"/>
            <a:ext cx="307784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Main focus:</a:t>
            </a:r>
          </a:p>
          <a:p>
            <a:r>
              <a:rPr kumimoji="1" lang="en-US" altLang="zh-CN" dirty="0"/>
              <a:t>Reinforcement learning: 2</a:t>
            </a:r>
          </a:p>
          <a:p>
            <a:r>
              <a:rPr kumimoji="1" lang="en-US" altLang="zh-CN" dirty="0"/>
              <a:t>Use extra Attributes: 3</a:t>
            </a:r>
          </a:p>
          <a:p>
            <a:r>
              <a:rPr kumimoji="1" lang="en-US" altLang="zh-CN" dirty="0"/>
              <a:t>attention: 2</a:t>
            </a:r>
          </a:p>
          <a:p>
            <a:r>
              <a:rPr kumimoji="1" lang="en-US" altLang="zh-CN" dirty="0">
                <a:solidFill>
                  <a:srgbClr val="7F7F7F"/>
                </a:solidFill>
              </a:rPr>
              <a:t>Video: 3</a:t>
            </a:r>
          </a:p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Word detection + retrieval: 1</a:t>
            </a:r>
          </a:p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Dense caption: 2</a:t>
            </a:r>
          </a:p>
          <a:p>
            <a:endParaRPr kumimoji="1"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endParaRPr kumimoji="1" lang="zh-CN" altLang="en-US" dirty="0"/>
          </a:p>
        </p:txBody>
      </p:sp>
      <p:grpSp>
        <p:nvGrpSpPr>
          <p:cNvPr id="17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8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23542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935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</a:rPr>
              <a:t>Knowing When to Look: Adaptive Attention via A Visual Sentinel for Image Captioning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579656" y="657113"/>
            <a:ext cx="7244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  <a:endParaRPr kumimoji="1" lang="zh-CN" altLang="en-US" sz="2400" b="1" dirty="0">
              <a:solidFill>
                <a:srgbClr val="1F497D"/>
              </a:solidFill>
            </a:endParaRPr>
          </a:p>
          <a:p>
            <a:pPr algn="ctr"/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grpSp>
        <p:nvGrpSpPr>
          <p:cNvPr id="19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5" name="图片 4" descr="Screen Shot 2017-09-07 at 4.01.44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32" y="1627895"/>
            <a:ext cx="10460567" cy="426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0459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327400"/>
            <a:ext cx="12192000" cy="3530600"/>
          </a:xfrm>
          <a:prstGeom prst="rect">
            <a:avLst/>
          </a:prstGeom>
          <a:solidFill>
            <a:schemeClr val="accent1">
              <a:lumMod val="75000"/>
              <a:alpha val="78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116785" y="2051247"/>
            <a:ext cx="82806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2"/>
                </a:solidFill>
              </a:rPr>
              <a:t>Semantic Compositional Networks for Visual Captioning </a:t>
            </a:r>
          </a:p>
          <a:p>
            <a:r>
              <a:rPr lang="en-US" altLang="zh-CN" sz="2400" b="1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496543" y="3863648"/>
            <a:ext cx="87159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Authors:  </a:t>
            </a:r>
            <a:r>
              <a:rPr lang="en-US" altLang="zh-CN" dirty="0" err="1">
                <a:solidFill>
                  <a:schemeClr val="bg1"/>
                </a:solidFill>
              </a:rPr>
              <a:t>Zhe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Gan</a:t>
            </a:r>
            <a:r>
              <a:rPr lang="en-US" altLang="zh-CN" dirty="0">
                <a:solidFill>
                  <a:schemeClr val="bg1"/>
                </a:solidFill>
              </a:rPr>
              <a:t>     Chuang </a:t>
            </a:r>
            <a:r>
              <a:rPr lang="en-US" altLang="zh-CN" dirty="0" err="1">
                <a:solidFill>
                  <a:schemeClr val="bg1"/>
                </a:solidFill>
              </a:rPr>
              <a:t>Gan</a:t>
            </a:r>
            <a:r>
              <a:rPr lang="en-US" altLang="zh-CN" dirty="0">
                <a:solidFill>
                  <a:schemeClr val="bg1"/>
                </a:solidFill>
              </a:rPr>
              <a:t>       </a:t>
            </a:r>
            <a:r>
              <a:rPr lang="en-US" altLang="zh-CN" dirty="0" err="1">
                <a:solidFill>
                  <a:schemeClr val="bg1"/>
                </a:solidFill>
              </a:rPr>
              <a:t>Xiaodong</a:t>
            </a:r>
            <a:r>
              <a:rPr lang="en-US" altLang="zh-CN" dirty="0">
                <a:solidFill>
                  <a:schemeClr val="bg1"/>
                </a:solidFill>
              </a:rPr>
              <a:t> He     </a:t>
            </a:r>
            <a:r>
              <a:rPr lang="en-US" altLang="zh-CN" dirty="0" err="1">
                <a:solidFill>
                  <a:schemeClr val="bg1"/>
                </a:solidFill>
              </a:rPr>
              <a:t>Yanchen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Pu</a:t>
            </a:r>
            <a:r>
              <a:rPr lang="en-US" altLang="zh-CN" dirty="0">
                <a:solidFill>
                  <a:schemeClr val="bg1"/>
                </a:solidFill>
              </a:rPr>
              <a:t>    </a:t>
            </a:r>
            <a:r>
              <a:rPr lang="en-US" altLang="zh-CN" dirty="0" err="1">
                <a:solidFill>
                  <a:schemeClr val="bg1"/>
                </a:solidFill>
              </a:rPr>
              <a:t>Jianfeng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Gao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b="1" dirty="0">
              <a:solidFill>
                <a:srgbClr val="FFFFFF"/>
              </a:solidFill>
            </a:endParaRP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Lab</a:t>
            </a:r>
            <a:r>
              <a:rPr kumimoji="1" lang="en-US" altLang="zh-CN" b="1" dirty="0">
                <a:solidFill>
                  <a:srgbClr val="FFFFFF"/>
                </a:solidFill>
              </a:rPr>
              <a:t>: </a:t>
            </a:r>
            <a:r>
              <a:rPr lang="en-US" altLang="zh-CN" b="1" dirty="0">
                <a:solidFill>
                  <a:srgbClr val="FFFFFF"/>
                </a:solidFill>
              </a:rPr>
              <a:t>Microsoft Research Redmond Lab </a:t>
            </a:r>
            <a:endParaRPr kumimoji="1" lang="en-US" altLang="zh-CN" b="1" dirty="0">
              <a:solidFill>
                <a:srgbClr val="FFFFFF"/>
              </a:solidFill>
            </a:endParaRPr>
          </a:p>
          <a:p>
            <a:endParaRPr kumimoji="1" lang="en-US" altLang="zh-CN" b="1" dirty="0">
              <a:solidFill>
                <a:schemeClr val="bg1"/>
              </a:solidFill>
            </a:endParaRP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Source: CVPR’17 (spotlight)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6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8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052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8939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Semantic Compositional Networks for Visual Captioning </a:t>
            </a:r>
          </a:p>
          <a:p>
            <a:r>
              <a:rPr lang="en-US" altLang="zh-CN" dirty="0"/>
              <a:t>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pic>
        <p:nvPicPr>
          <p:cNvPr id="4" name="图片 3" descr="Screen Shot 2017-09-02 at 5.59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445" y="1195875"/>
            <a:ext cx="4980443" cy="5154890"/>
          </a:xfrm>
          <a:prstGeom prst="rect">
            <a:avLst/>
          </a:prstGeom>
        </p:spPr>
      </p:pic>
      <p:grpSp>
        <p:nvGrpSpPr>
          <p:cNvPr id="20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5356357" y="834153"/>
            <a:ext cx="19981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Contributions</a:t>
            </a:r>
          </a:p>
        </p:txBody>
      </p:sp>
      <p:sp>
        <p:nvSpPr>
          <p:cNvPr id="10" name="矩形 9"/>
          <p:cNvSpPr/>
          <p:nvPr/>
        </p:nvSpPr>
        <p:spPr>
          <a:xfrm>
            <a:off x="550333" y="2837723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zh-CN" dirty="0"/>
              <a:t>Use the semantic concept vector to weight the basis LSTM weight matrices in the ensemble</a:t>
            </a:r>
          </a:p>
          <a:p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Extension to video caption</a:t>
            </a:r>
          </a:p>
          <a:p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Generate novel captions that are highly unlikely to occur in real life </a:t>
            </a:r>
            <a:endParaRPr lang="zh-CN" altLang="en-US" dirty="0"/>
          </a:p>
        </p:txBody>
      </p:sp>
      <p:cxnSp>
        <p:nvCxnSpPr>
          <p:cNvPr id="30" name="直线连接符 29"/>
          <p:cNvCxnSpPr/>
          <p:nvPr/>
        </p:nvCxnSpPr>
        <p:spPr>
          <a:xfrm>
            <a:off x="6430958" y="1862487"/>
            <a:ext cx="0" cy="4029925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0329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8939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Semantic Compositional Networks for Visual Captioning </a:t>
            </a:r>
          </a:p>
          <a:p>
            <a:r>
              <a:rPr lang="en-US" altLang="zh-CN" dirty="0"/>
              <a:t>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pic>
        <p:nvPicPr>
          <p:cNvPr id="5" name="图片 4" descr="Screen Shot 2017-09-02 at 6.03.2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142" y="2438149"/>
            <a:ext cx="4142220" cy="4264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97368" y="1743967"/>
            <a:ext cx="49317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Use the multi-label info </a:t>
            </a:r>
            <a:r>
              <a:rPr lang="en-US" altLang="zh-CN" dirty="0"/>
              <a:t>weight the basis LSTM</a:t>
            </a:r>
          </a:p>
          <a:p>
            <a:r>
              <a:rPr lang="en-US" altLang="zh-CN" dirty="0"/>
              <a:t> weight matrices in the ensemble </a:t>
            </a:r>
          </a:p>
          <a:p>
            <a:r>
              <a:rPr kumimoji="1" lang="en-US" altLang="zh-CN" dirty="0"/>
              <a:t>    </a:t>
            </a:r>
            <a:endParaRPr kumimoji="1" lang="zh-CN" altLang="en-US" dirty="0"/>
          </a:p>
        </p:txBody>
      </p:sp>
      <p:pic>
        <p:nvPicPr>
          <p:cNvPr id="7" name="图片 6" descr="Screen Shot 2017-09-02 at 6.04.07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196" y="3591074"/>
            <a:ext cx="3689430" cy="153844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104584" y="3022922"/>
            <a:ext cx="2789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To reduce the parameter:</a:t>
            </a:r>
            <a:endParaRPr kumimoji="1" lang="zh-CN" altLang="en-US" dirty="0"/>
          </a:p>
        </p:txBody>
      </p:sp>
      <p:grpSp>
        <p:nvGrpSpPr>
          <p:cNvPr id="20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24" name="图片 23" descr="Screen Shot 2017-09-07 at 4.15.47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777" y="1298347"/>
            <a:ext cx="4759067" cy="4952875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5356357" y="834153"/>
            <a:ext cx="1211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Method</a:t>
            </a:r>
          </a:p>
        </p:txBody>
      </p:sp>
      <p:cxnSp>
        <p:nvCxnSpPr>
          <p:cNvPr id="27" name="直线连接符 26"/>
          <p:cNvCxnSpPr/>
          <p:nvPr/>
        </p:nvCxnSpPr>
        <p:spPr>
          <a:xfrm>
            <a:off x="6219291" y="1664931"/>
            <a:ext cx="0" cy="4029925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77322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893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Semantic Compositional Networks for Visual Captioning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579656" y="657113"/>
            <a:ext cx="7244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  <a:endParaRPr kumimoji="1" lang="zh-CN" altLang="en-US" sz="2400" b="1" dirty="0">
              <a:solidFill>
                <a:srgbClr val="1F497D"/>
              </a:solidFill>
            </a:endParaRPr>
          </a:p>
          <a:p>
            <a:pPr algn="ctr"/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grpSp>
        <p:nvGrpSpPr>
          <p:cNvPr id="19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3" name="图片 2" descr="Screen Shot 2017-09-07 at 4.22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332" y="1210197"/>
            <a:ext cx="8043333" cy="511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8790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893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Semantic Compositional Networks for Visual Captioning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579656" y="657113"/>
            <a:ext cx="7244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  <a:endParaRPr kumimoji="1" lang="zh-CN" altLang="en-US" sz="2400" b="1" dirty="0">
              <a:solidFill>
                <a:srgbClr val="1F497D"/>
              </a:solidFill>
            </a:endParaRPr>
          </a:p>
          <a:p>
            <a:pPr algn="ctr"/>
            <a:r>
              <a:rPr lang="en-US" altLang="zh-CN" sz="3200" b="1" dirty="0">
                <a:solidFill>
                  <a:srgbClr val="3563A8"/>
                </a:solidFill>
              </a:rPr>
              <a:t>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grpSp>
        <p:nvGrpSpPr>
          <p:cNvPr id="19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2" name="图片 1" descr="Screen Shot 2017-09-07 at 4.27.5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111" y="1156120"/>
            <a:ext cx="7902222" cy="516565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79778" y="1906391"/>
            <a:ext cx="361244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zh-CN" sz="1600" dirty="0"/>
              <a:t>LSTM-R / LSTM-T / LSTM-RT: R denotes </a:t>
            </a:r>
            <a:r>
              <a:rPr lang="en-US" altLang="zh-CN" sz="1600" dirty="0" err="1"/>
              <a:t>ResNet</a:t>
            </a:r>
            <a:r>
              <a:rPr lang="en-US" altLang="zh-CN" sz="1600" dirty="0"/>
              <a:t> visual feature vector, T denotes Tags, and RT denotes the concatenation of R and T.</a:t>
            </a:r>
          </a:p>
          <a:p>
            <a:pPr marL="285750" indent="-285750">
              <a:buFont typeface="Arial"/>
              <a:buChar char="•"/>
            </a:pPr>
            <a:r>
              <a:rPr lang="en-US" altLang="zh-CN" sz="1600" i="1" dirty="0"/>
              <a:t>LSTM-RT</a:t>
            </a:r>
            <a:r>
              <a:rPr lang="en-US" altLang="zh-CN" sz="1600" baseline="-25000" dirty="0"/>
              <a:t>2</a:t>
            </a:r>
            <a:r>
              <a:rPr lang="en-US" altLang="zh-CN" sz="1600" dirty="0"/>
              <a:t>: The </a:t>
            </a:r>
            <a:r>
              <a:rPr lang="en-US" altLang="zh-CN" sz="1600" dirty="0" err="1"/>
              <a:t>ResNet</a:t>
            </a:r>
            <a:r>
              <a:rPr lang="en-US" altLang="zh-CN" sz="1600" dirty="0"/>
              <a:t> feature vector is sent to a standard LSTM decoder at the first time step, while the tag vector is sent to the LSTM decoder at every time step in addition to the input word. </a:t>
            </a:r>
          </a:p>
          <a:p>
            <a:pPr marL="285750" indent="-285750">
              <a:buFont typeface="Arial"/>
              <a:buChar char="•"/>
            </a:pPr>
            <a:r>
              <a:rPr lang="en-US" altLang="zh-CN" sz="1600" i="1" dirty="0"/>
              <a:t>SCN-LSTM :</a:t>
            </a:r>
            <a:r>
              <a:rPr lang="en-US" altLang="zh-CN" sz="1600" dirty="0"/>
              <a:t>The proposed  model</a:t>
            </a:r>
          </a:p>
          <a:p>
            <a:pPr marL="285750" indent="-285750">
              <a:buFont typeface="Arial"/>
              <a:buChar char="•"/>
            </a:pPr>
            <a:endParaRPr lang="en-US" altLang="zh-CN" sz="1600" dirty="0"/>
          </a:p>
          <a:p>
            <a:pPr marL="285750" indent="-285750">
              <a:buFont typeface="Arial"/>
              <a:buChar char="•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2927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327400"/>
            <a:ext cx="12192000" cy="3530600"/>
          </a:xfrm>
          <a:prstGeom prst="rect">
            <a:avLst/>
          </a:prstGeom>
          <a:solidFill>
            <a:schemeClr val="accent1">
              <a:lumMod val="75000"/>
              <a:alpha val="78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116785" y="2051247"/>
            <a:ext cx="828067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</a:rPr>
              <a:t>SCA-CNN: Spatial and Channel-wise Attention in Convolutional Networks for Image Captioning </a:t>
            </a:r>
          </a:p>
          <a:p>
            <a:r>
              <a:rPr lang="en-US" altLang="zh-CN" sz="2400" b="1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168782" y="3877303"/>
            <a:ext cx="87159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Authors:  </a:t>
            </a:r>
            <a:r>
              <a:rPr lang="en-US" altLang="zh-CN" dirty="0">
                <a:solidFill>
                  <a:schemeClr val="bg1"/>
                </a:solidFill>
              </a:rPr>
              <a:t>Long Chen    </a:t>
            </a:r>
            <a:r>
              <a:rPr lang="en-US" altLang="zh-CN" dirty="0" err="1">
                <a:solidFill>
                  <a:schemeClr val="bg1"/>
                </a:solidFill>
              </a:rPr>
              <a:t>Hanwang</a:t>
            </a:r>
            <a:r>
              <a:rPr lang="en-US" altLang="zh-CN" dirty="0">
                <a:solidFill>
                  <a:schemeClr val="bg1"/>
                </a:solidFill>
              </a:rPr>
              <a:t> Zhang    Jun Xiao    </a:t>
            </a:r>
            <a:r>
              <a:rPr lang="en-US" altLang="zh-CN" dirty="0" err="1">
                <a:solidFill>
                  <a:schemeClr val="bg1"/>
                </a:solidFill>
              </a:rPr>
              <a:t>Liqiang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Nie</a:t>
            </a:r>
            <a:r>
              <a:rPr lang="en-US" altLang="zh-CN" dirty="0">
                <a:solidFill>
                  <a:schemeClr val="bg1"/>
                </a:solidFill>
              </a:rPr>
              <a:t>    </a:t>
            </a:r>
            <a:r>
              <a:rPr lang="en-US" altLang="zh-CN" dirty="0" err="1">
                <a:solidFill>
                  <a:schemeClr val="bg1"/>
                </a:solidFill>
              </a:rPr>
              <a:t>Jian</a:t>
            </a:r>
            <a:r>
              <a:rPr lang="en-US" altLang="zh-CN" dirty="0">
                <a:solidFill>
                  <a:schemeClr val="bg1"/>
                </a:solidFill>
              </a:rPr>
              <a:t> Shao 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Lab</a:t>
            </a:r>
            <a:r>
              <a:rPr kumimoji="1" lang="en-US" altLang="zh-CN" b="1" dirty="0">
                <a:solidFill>
                  <a:srgbClr val="FFFFFF"/>
                </a:solidFill>
              </a:rPr>
              <a:t>: </a:t>
            </a:r>
            <a:r>
              <a:rPr lang="en-US" altLang="zh-CN" dirty="0">
                <a:solidFill>
                  <a:srgbClr val="FFFFFF"/>
                </a:solidFill>
              </a:rPr>
              <a:t>Zhejiang University      Columbia University    Shandong University</a:t>
            </a:r>
          </a:p>
          <a:p>
            <a:r>
              <a:rPr lang="en-US" altLang="zh-CN" dirty="0">
                <a:solidFill>
                  <a:srgbClr val="FFFFFF"/>
                </a:solidFill>
              </a:rPr>
              <a:t>        </a:t>
            </a:r>
            <a:r>
              <a:rPr lang="en-US" altLang="zh-CN" dirty="0" err="1">
                <a:solidFill>
                  <a:srgbClr val="FFFFFF"/>
                </a:solidFill>
              </a:rPr>
              <a:t>Tencent</a:t>
            </a:r>
            <a:r>
              <a:rPr lang="en-US" altLang="zh-CN" dirty="0">
                <a:solidFill>
                  <a:srgbClr val="FFFFFF"/>
                </a:solidFill>
              </a:rPr>
              <a:t> AI Lab             National U of Singapore </a:t>
            </a:r>
            <a:endParaRPr kumimoji="1" lang="en-US" altLang="zh-CN" b="1" dirty="0">
              <a:solidFill>
                <a:srgbClr val="FFFFFF"/>
              </a:solidFill>
            </a:endParaRPr>
          </a:p>
          <a:p>
            <a:endParaRPr kumimoji="1" lang="en-US" altLang="zh-CN" b="1" dirty="0">
              <a:solidFill>
                <a:schemeClr val="bg1"/>
              </a:solidFill>
            </a:endParaRP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Source: CVPR’17 (poster)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6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8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43199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9897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SCA-CNN: Spatial and Channel-wise Attention in Convolutional Networks for Image Captioning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pic>
        <p:nvPicPr>
          <p:cNvPr id="2" name="图片 1" descr="Screen Shot 2017-09-02 at 5.07.3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223" y="1205391"/>
            <a:ext cx="5095648" cy="511751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42183" y="2252009"/>
            <a:ext cx="56090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Spatial attention: where to focus</a:t>
            </a:r>
          </a:p>
          <a:p>
            <a:r>
              <a:rPr kumimoji="1" lang="en-US" altLang="zh-CN" dirty="0"/>
              <a:t>Channel-wise attention: channel-wise, what to focus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Contributions:</a:t>
            </a:r>
          </a:p>
          <a:p>
            <a:r>
              <a:rPr lang="en-US" altLang="zh-CN" dirty="0"/>
              <a:t>1.Combine spatial &amp; channel wise (can be viewed as semantic) attention in multiple layers</a:t>
            </a:r>
          </a:p>
          <a:p>
            <a:r>
              <a:rPr lang="en-US" altLang="zh-CN" dirty="0"/>
              <a:t>2.Better understanding of where and what the attention looks like in CNN </a:t>
            </a:r>
            <a:endParaRPr kumimoji="1" lang="en-US" altLang="zh-CN" dirty="0"/>
          </a:p>
        </p:txBody>
      </p:sp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5356357" y="834153"/>
            <a:ext cx="19981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Contributions</a:t>
            </a:r>
          </a:p>
        </p:txBody>
      </p:sp>
    </p:spTree>
    <p:extLst>
      <p:ext uri="{BB962C8B-B14F-4D97-AF65-F5344CB8AC3E}">
        <p14:creationId xmlns:p14="http://schemas.microsoft.com/office/powerpoint/2010/main" val="4158482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9897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SCA-CNN: Spatial and Channel-wise Attention in Convolutional Networks for Image Captioning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pic>
        <p:nvPicPr>
          <p:cNvPr id="3" name="图片 2" descr="Screen Shot 2017-09-02 at 5.09.24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775" y="1536492"/>
            <a:ext cx="9843052" cy="4805654"/>
          </a:xfrm>
          <a:prstGeom prst="rect">
            <a:avLst/>
          </a:prstGeom>
        </p:spPr>
      </p:pic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5356357" y="834153"/>
            <a:ext cx="1211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34195342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9897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SCA-CNN: Spatial and Channel-wise Attention in Convolutional Networks for Image Captioning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5356357" y="834153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</a:p>
        </p:txBody>
      </p:sp>
      <p:pic>
        <p:nvPicPr>
          <p:cNvPr id="4" name="图片 3" descr="Screen Shot 2017-09-07 at 6.26.25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76" y="1220667"/>
            <a:ext cx="7507666" cy="2655773"/>
          </a:xfrm>
          <a:prstGeom prst="rect">
            <a:avLst/>
          </a:prstGeom>
        </p:spPr>
      </p:pic>
      <p:pic>
        <p:nvPicPr>
          <p:cNvPr id="5" name="图片 4" descr="Screen Shot 2017-09-07 at 6.26.32 P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62" y="3773486"/>
            <a:ext cx="7617617" cy="2626764"/>
          </a:xfrm>
          <a:prstGeom prst="rect">
            <a:avLst/>
          </a:prstGeom>
        </p:spPr>
      </p:pic>
      <p:pic>
        <p:nvPicPr>
          <p:cNvPr id="6" name="图片 5" descr="Screen Shot 2017-09-07 at 6.28.0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028" y="1270154"/>
            <a:ext cx="3619887" cy="2589791"/>
          </a:xfrm>
          <a:prstGeom prst="rect">
            <a:avLst/>
          </a:prstGeom>
        </p:spPr>
      </p:pic>
      <p:pic>
        <p:nvPicPr>
          <p:cNvPr id="7" name="图片 6" descr="Screen Shot 2017-09-07 at 6.28.10 PM.png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105" y="3731583"/>
            <a:ext cx="3680629" cy="263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161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327400"/>
            <a:ext cx="12192000" cy="3530600"/>
          </a:xfrm>
          <a:prstGeom prst="rect">
            <a:avLst/>
          </a:prstGeom>
          <a:solidFill>
            <a:schemeClr val="accent1">
              <a:lumMod val="75000"/>
              <a:alpha val="78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961163" y="2051247"/>
            <a:ext cx="74363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2"/>
                </a:solidFill>
              </a:rPr>
              <a:t>Deep Reinforcement Learning-based Image Captioning with Embedding Reward 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496544" y="3863648"/>
            <a:ext cx="80034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Authors: Zhou </a:t>
            </a:r>
            <a:r>
              <a:rPr lang="en-US" altLang="zh-CN" b="1" dirty="0" err="1">
                <a:solidFill>
                  <a:schemeClr val="bg1"/>
                </a:solidFill>
              </a:rPr>
              <a:t>Ren</a:t>
            </a:r>
            <a:r>
              <a:rPr lang="en-US" altLang="zh-CN" b="1" dirty="0">
                <a:solidFill>
                  <a:schemeClr val="bg1"/>
                </a:solidFill>
              </a:rPr>
              <a:t>    </a:t>
            </a:r>
            <a:r>
              <a:rPr lang="en-US" altLang="zh-CN" b="1" dirty="0" err="1">
                <a:solidFill>
                  <a:schemeClr val="bg1"/>
                </a:solidFill>
              </a:rPr>
              <a:t>Xiaoyu</a:t>
            </a:r>
            <a:r>
              <a:rPr lang="en-US" altLang="zh-CN" b="1" dirty="0">
                <a:solidFill>
                  <a:schemeClr val="bg1"/>
                </a:solidFill>
              </a:rPr>
              <a:t> Wang   </a:t>
            </a:r>
            <a:r>
              <a:rPr lang="en-US" altLang="zh-CN" b="1" dirty="0" err="1">
                <a:solidFill>
                  <a:schemeClr val="bg1"/>
                </a:solidFill>
              </a:rPr>
              <a:t>Ning</a:t>
            </a:r>
            <a:r>
              <a:rPr lang="en-US" altLang="zh-CN" b="1" dirty="0">
                <a:solidFill>
                  <a:schemeClr val="bg1"/>
                </a:solidFill>
              </a:rPr>
              <a:t> Zhang    </a:t>
            </a:r>
            <a:r>
              <a:rPr lang="en-US" altLang="zh-CN" b="1" dirty="0" err="1">
                <a:solidFill>
                  <a:schemeClr val="bg1"/>
                </a:solidFill>
              </a:rPr>
              <a:t>Xutao</a:t>
            </a:r>
            <a:r>
              <a:rPr lang="en-US" altLang="zh-CN" b="1" dirty="0">
                <a:solidFill>
                  <a:schemeClr val="bg1"/>
                </a:solidFill>
              </a:rPr>
              <a:t> </a:t>
            </a:r>
            <a:r>
              <a:rPr lang="en-US" altLang="zh-CN" b="1" dirty="0" err="1">
                <a:solidFill>
                  <a:schemeClr val="bg1"/>
                </a:solidFill>
              </a:rPr>
              <a:t>Lv</a:t>
            </a:r>
            <a:r>
              <a:rPr lang="en-US" altLang="zh-CN" b="1" dirty="0">
                <a:solidFill>
                  <a:schemeClr val="bg1"/>
                </a:solidFill>
              </a:rPr>
              <a:t>     Li-</a:t>
            </a:r>
            <a:r>
              <a:rPr lang="en-US" altLang="zh-CN" b="1" dirty="0" err="1">
                <a:solidFill>
                  <a:schemeClr val="bg1"/>
                </a:solidFill>
              </a:rPr>
              <a:t>Jia</a:t>
            </a:r>
            <a:r>
              <a:rPr lang="en-US" altLang="zh-CN" b="1" dirty="0">
                <a:solidFill>
                  <a:schemeClr val="bg1"/>
                </a:solidFill>
              </a:rPr>
              <a:t> Li </a:t>
            </a: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Lab: Snap Research</a:t>
            </a:r>
          </a:p>
          <a:p>
            <a:endParaRPr kumimoji="1" lang="en-US" altLang="zh-CN" b="1" dirty="0">
              <a:solidFill>
                <a:schemeClr val="bg1"/>
              </a:solidFill>
            </a:endParaRPr>
          </a:p>
          <a:p>
            <a:endParaRPr kumimoji="1" lang="en-US" altLang="zh-CN" b="1" dirty="0">
              <a:solidFill>
                <a:schemeClr val="bg1"/>
              </a:solidFill>
            </a:endParaRP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Source: CVPR’17(Oral)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25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6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008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327400"/>
            <a:ext cx="12192000" cy="3530600"/>
          </a:xfrm>
          <a:prstGeom prst="rect">
            <a:avLst/>
          </a:prstGeom>
          <a:solidFill>
            <a:schemeClr val="accent1">
              <a:lumMod val="75000"/>
              <a:alpha val="78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317626" y="2051247"/>
            <a:ext cx="10366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</a:rPr>
              <a:t>  Skeleton Key: Image Captioning by Skeleton-Attribute Decomposition</a:t>
            </a:r>
            <a:r>
              <a:rPr lang="en-US" altLang="zh-CN" sz="2400" b="1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168782" y="3877303"/>
            <a:ext cx="92469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Authors</a:t>
            </a:r>
            <a:r>
              <a:rPr lang="en-US" altLang="zh-CN" dirty="0">
                <a:solidFill>
                  <a:srgbClr val="FFFFFF"/>
                </a:solidFill>
              </a:rPr>
              <a:t>:  </a:t>
            </a:r>
            <a:r>
              <a:rPr lang="en-US" altLang="zh-CN" dirty="0" err="1">
                <a:solidFill>
                  <a:schemeClr val="bg1"/>
                </a:solidFill>
              </a:rPr>
              <a:t>Yufei</a:t>
            </a:r>
            <a:r>
              <a:rPr lang="en-US" altLang="zh-CN" dirty="0">
                <a:solidFill>
                  <a:schemeClr val="bg1"/>
                </a:solidFill>
              </a:rPr>
              <a:t> Wang     </a:t>
            </a:r>
            <a:r>
              <a:rPr lang="en-US" altLang="zh-CN" dirty="0" err="1">
                <a:solidFill>
                  <a:schemeClr val="bg1"/>
                </a:solidFill>
              </a:rPr>
              <a:t>Zhe</a:t>
            </a:r>
            <a:r>
              <a:rPr lang="en-US" altLang="zh-CN" dirty="0">
                <a:solidFill>
                  <a:schemeClr val="bg1"/>
                </a:solidFill>
              </a:rPr>
              <a:t> Lin     </a:t>
            </a:r>
            <a:r>
              <a:rPr lang="en-US" altLang="zh-CN" dirty="0" err="1">
                <a:solidFill>
                  <a:schemeClr val="bg1"/>
                </a:solidFill>
              </a:rPr>
              <a:t>Xiaohui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Shen</a:t>
            </a:r>
            <a:r>
              <a:rPr lang="en-US" altLang="zh-CN" dirty="0">
                <a:solidFill>
                  <a:schemeClr val="bg1"/>
                </a:solidFill>
              </a:rPr>
              <a:t>    Scott Cohen   </a:t>
            </a:r>
            <a:r>
              <a:rPr lang="en-US" altLang="zh-CN" dirty="0" err="1">
                <a:solidFill>
                  <a:schemeClr val="bg1"/>
                </a:solidFill>
              </a:rPr>
              <a:t>Carrison</a:t>
            </a:r>
            <a:r>
              <a:rPr lang="en-US" altLang="zh-CN" dirty="0">
                <a:solidFill>
                  <a:schemeClr val="bg1"/>
                </a:solidFill>
              </a:rPr>
              <a:t> W. Cottrell</a:t>
            </a: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Lab</a:t>
            </a:r>
            <a:r>
              <a:rPr kumimoji="1" lang="en-US" altLang="zh-CN" b="1" dirty="0">
                <a:solidFill>
                  <a:srgbClr val="FFFFFF"/>
                </a:solidFill>
              </a:rPr>
              <a:t>: </a:t>
            </a:r>
            <a:r>
              <a:rPr lang="en-US" altLang="zh-CN" dirty="0">
                <a:solidFill>
                  <a:srgbClr val="FFFFFF"/>
                </a:solidFill>
              </a:rPr>
              <a:t>Gary's Unbelievable Research Unit of ECE Department at UC San Diego </a:t>
            </a:r>
          </a:p>
          <a:p>
            <a:endParaRPr lang="en-US" altLang="zh-CN" dirty="0">
              <a:solidFill>
                <a:srgbClr val="FFFFFF"/>
              </a:solidFill>
            </a:endParaRP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Source: CVPR’17 (poster)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6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8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39454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72802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Skeleton Key: Image Captioning by Skeleton-Attribute Decomposition </a:t>
            </a:r>
          </a:p>
          <a:p>
            <a:r>
              <a:rPr lang="en-US" altLang="zh-CN" dirty="0"/>
              <a:t>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55771" y="2155497"/>
            <a:ext cx="84818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buFont typeface="Arial"/>
              <a:buChar char="•"/>
            </a:pPr>
            <a:r>
              <a:rPr lang="en-US" altLang="zh-CN" dirty="0"/>
              <a:t>Decompose the original image description into a skeleton sentence &amp;attributes</a:t>
            </a:r>
          </a:p>
          <a:p>
            <a:pPr lvl="0"/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Generates the skeleton and attributes separately according to user preference </a:t>
            </a:r>
            <a:endParaRPr kumimoji="1" lang="zh-CN" altLang="en-US" dirty="0"/>
          </a:p>
        </p:txBody>
      </p:sp>
      <p:pic>
        <p:nvPicPr>
          <p:cNvPr id="4" name="图片 3" descr="Screen Shot 2017-09-02 at 5.22.39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33" y="3098348"/>
            <a:ext cx="8846015" cy="2859158"/>
          </a:xfrm>
          <a:prstGeom prst="rect">
            <a:avLst/>
          </a:prstGeom>
        </p:spPr>
      </p:pic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5356357" y="834153"/>
            <a:ext cx="19981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Contributions</a:t>
            </a:r>
          </a:p>
        </p:txBody>
      </p:sp>
    </p:spTree>
    <p:extLst>
      <p:ext uri="{BB962C8B-B14F-4D97-AF65-F5344CB8AC3E}">
        <p14:creationId xmlns:p14="http://schemas.microsoft.com/office/powerpoint/2010/main" val="36888913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72802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Skeleton Key: Image Captioning by Skeleton-Attribute Decomposition </a:t>
            </a:r>
          </a:p>
          <a:p>
            <a:r>
              <a:rPr lang="en-US" altLang="zh-CN" dirty="0"/>
              <a:t>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pic>
        <p:nvPicPr>
          <p:cNvPr id="5" name="图片 4" descr="Screen Shot 2017-09-02 at 5.24.55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806" y="2463051"/>
            <a:ext cx="9233928" cy="384331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707534" y="1677219"/>
            <a:ext cx="49552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en-US" altLang="zh-CN" dirty="0" err="1"/>
              <a:t>Skel</a:t>
            </a:r>
            <a:r>
              <a:rPr kumimoji="1" lang="en-US" altLang="zh-CN" dirty="0"/>
              <a:t> LSTM: just as traditional LSTM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dirty="0" err="1"/>
              <a:t>Attr</a:t>
            </a:r>
            <a:r>
              <a:rPr kumimoji="1" lang="en-US" altLang="zh-CN" dirty="0"/>
              <a:t> LSTM: use information from </a:t>
            </a:r>
            <a:r>
              <a:rPr kumimoji="1" lang="en-US" altLang="zh-CN" dirty="0" err="1"/>
              <a:t>skel</a:t>
            </a:r>
            <a:r>
              <a:rPr kumimoji="1" lang="en-US" altLang="zh-CN" dirty="0"/>
              <a:t> LSTM:</a:t>
            </a:r>
          </a:p>
          <a:p>
            <a:pPr marL="285750" indent="-285750">
              <a:buFont typeface="Arial"/>
              <a:buChar char="•"/>
            </a:pPr>
            <a:endParaRPr kumimoji="1" lang="zh-CN" altLang="en-US" dirty="0"/>
          </a:p>
        </p:txBody>
      </p:sp>
      <p:pic>
        <p:nvPicPr>
          <p:cNvPr id="7" name="图片 6" descr="Screen Shot 2017-09-02 at 5.45.37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453" y="1977753"/>
            <a:ext cx="3922661" cy="328452"/>
          </a:xfrm>
          <a:prstGeom prst="rect">
            <a:avLst/>
          </a:prstGeom>
        </p:spPr>
      </p:pic>
      <p:grpSp>
        <p:nvGrpSpPr>
          <p:cNvPr id="19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0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356357" y="834153"/>
            <a:ext cx="1211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260834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72802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Skeleton Key: Image Captioning by Skeleton-Attribute Decomposition </a:t>
            </a:r>
          </a:p>
          <a:p>
            <a:r>
              <a:rPr lang="en-US" altLang="zh-CN" dirty="0"/>
              <a:t>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41002" y="2298016"/>
            <a:ext cx="2263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Attention refinement </a:t>
            </a:r>
          </a:p>
          <a:p>
            <a:endParaRPr kumimoji="1" lang="zh-CN" altLang="en-US" dirty="0"/>
          </a:p>
        </p:txBody>
      </p:sp>
      <p:pic>
        <p:nvPicPr>
          <p:cNvPr id="2" name="图片 1" descr="Screen Shot 2017-09-02 at 5.54.14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521" y="1312076"/>
            <a:ext cx="8450776" cy="4450742"/>
          </a:xfrm>
          <a:prstGeom prst="rect">
            <a:avLst/>
          </a:prstGeom>
        </p:spPr>
      </p:pic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pic>
        <p:nvPicPr>
          <p:cNvPr id="22" name="图片 21" descr="Screen Shot 2017-09-02 at 5.54.2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685" y="5760211"/>
            <a:ext cx="2770491" cy="58326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5356357" y="834153"/>
            <a:ext cx="1211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9966609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72802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Skeleton Key: Image Captioning by Skeleton-Attribute Decomposition </a:t>
            </a:r>
          </a:p>
          <a:p>
            <a:r>
              <a:rPr lang="en-US" altLang="zh-CN" dirty="0"/>
              <a:t>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04224" y="1624514"/>
            <a:ext cx="44573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Control the length of these two part with r: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5" name="图片 4" descr="Screen Shot 2017-09-02 at 5.56.5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51"/>
          <a:stretch/>
        </p:blipFill>
        <p:spPr>
          <a:xfrm>
            <a:off x="6326992" y="1657011"/>
            <a:ext cx="2593648" cy="415834"/>
          </a:xfrm>
          <a:prstGeom prst="rect">
            <a:avLst/>
          </a:prstGeom>
        </p:spPr>
      </p:pic>
      <p:pic>
        <p:nvPicPr>
          <p:cNvPr id="7" name="图片 6" descr="Screen Shot 2017-09-02 at 5.58.27 P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649" y="2054724"/>
            <a:ext cx="9513313" cy="4204184"/>
          </a:xfrm>
          <a:prstGeom prst="rect">
            <a:avLst/>
          </a:prstGeom>
        </p:spPr>
      </p:pic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5356357" y="834153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</a:p>
        </p:txBody>
      </p:sp>
    </p:spTree>
    <p:extLst>
      <p:ext uri="{BB962C8B-B14F-4D97-AF65-F5344CB8AC3E}">
        <p14:creationId xmlns:p14="http://schemas.microsoft.com/office/powerpoint/2010/main" val="5320218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327400"/>
            <a:ext cx="12192000" cy="3530600"/>
          </a:xfrm>
          <a:prstGeom prst="rect">
            <a:avLst/>
          </a:prstGeom>
          <a:solidFill>
            <a:schemeClr val="accent1">
              <a:lumMod val="75000"/>
              <a:alpha val="78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317626" y="2051247"/>
            <a:ext cx="1036637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</a:rPr>
              <a:t>  </a:t>
            </a:r>
            <a:r>
              <a:rPr lang="en-US" altLang="zh-CN" sz="2400" dirty="0">
                <a:solidFill>
                  <a:srgbClr val="1F497D"/>
                </a:solidFill>
              </a:rPr>
              <a:t>Incorporating Copying Mechanism in Image Captioning for</a:t>
            </a:r>
          </a:p>
          <a:p>
            <a:r>
              <a:rPr lang="en-US" altLang="zh-CN" sz="2400" dirty="0">
                <a:solidFill>
                  <a:srgbClr val="1F497D"/>
                </a:solidFill>
              </a:rPr>
              <a:t>  Learning Novel Objects </a:t>
            </a:r>
          </a:p>
          <a:p>
            <a:endParaRPr lang="en-US" altLang="zh-CN" sz="2400" b="1" dirty="0">
              <a:solidFill>
                <a:schemeClr val="tx2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68782" y="3877303"/>
            <a:ext cx="87159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Authors</a:t>
            </a:r>
            <a:r>
              <a:rPr lang="en-US" altLang="zh-CN" dirty="0">
                <a:solidFill>
                  <a:srgbClr val="FFFFFF"/>
                </a:solidFill>
              </a:rPr>
              <a:t>:  Ting Yao    </a:t>
            </a:r>
            <a:r>
              <a:rPr lang="en-US" altLang="zh-CN" dirty="0" err="1">
                <a:solidFill>
                  <a:srgbClr val="FFFFFF"/>
                </a:solidFill>
              </a:rPr>
              <a:t>Yingwei</a:t>
            </a:r>
            <a:r>
              <a:rPr lang="en-US" altLang="zh-CN" dirty="0">
                <a:solidFill>
                  <a:srgbClr val="FFFFFF"/>
                </a:solidFill>
              </a:rPr>
              <a:t> Pan     </a:t>
            </a:r>
            <a:r>
              <a:rPr lang="en-US" altLang="zh-CN" dirty="0" err="1">
                <a:solidFill>
                  <a:srgbClr val="FFFFFF"/>
                </a:solidFill>
              </a:rPr>
              <a:t>Yehao</a:t>
            </a:r>
            <a:r>
              <a:rPr lang="en-US" altLang="zh-CN" dirty="0">
                <a:solidFill>
                  <a:srgbClr val="FFFFFF"/>
                </a:solidFill>
              </a:rPr>
              <a:t> Li     Tao Mei </a:t>
            </a: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Lab</a:t>
            </a:r>
            <a:r>
              <a:rPr kumimoji="1" lang="en-US" altLang="zh-CN" b="1" dirty="0">
                <a:solidFill>
                  <a:srgbClr val="FFFFFF"/>
                </a:solidFill>
              </a:rPr>
              <a:t>: </a:t>
            </a:r>
            <a:r>
              <a:rPr lang="en-US" altLang="zh-CN" dirty="0">
                <a:solidFill>
                  <a:srgbClr val="FFFFFF"/>
                </a:solidFill>
              </a:rPr>
              <a:t>Microsoft Research        University of Science and technology of </a:t>
            </a:r>
            <a:r>
              <a:rPr lang="en-US" altLang="zh-CN" dirty="0" err="1">
                <a:solidFill>
                  <a:srgbClr val="FFFFFF"/>
                </a:solidFill>
              </a:rPr>
              <a:t>Chian</a:t>
            </a:r>
            <a:endParaRPr lang="en-US" altLang="zh-CN" dirty="0">
              <a:solidFill>
                <a:srgbClr val="FFFFFF"/>
              </a:solidFill>
            </a:endParaRPr>
          </a:p>
          <a:p>
            <a:r>
              <a:rPr lang="en-US" altLang="zh-CN" dirty="0">
                <a:solidFill>
                  <a:srgbClr val="FFFFFF"/>
                </a:solidFill>
              </a:rPr>
              <a:t>        Sun </a:t>
            </a:r>
            <a:r>
              <a:rPr lang="en-US" altLang="zh-CN" dirty="0" err="1">
                <a:solidFill>
                  <a:srgbClr val="FFFFFF"/>
                </a:solidFill>
              </a:rPr>
              <a:t>Yat-Sen</a:t>
            </a:r>
            <a:r>
              <a:rPr lang="en-US" altLang="zh-CN" dirty="0">
                <a:solidFill>
                  <a:srgbClr val="FFFFFF"/>
                </a:solidFill>
              </a:rPr>
              <a:t> University </a:t>
            </a:r>
          </a:p>
          <a:p>
            <a:endParaRPr kumimoji="1" lang="en-US" altLang="zh-CN" b="1" dirty="0">
              <a:solidFill>
                <a:srgbClr val="FFFFFF"/>
              </a:solidFill>
            </a:endParaRP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Source: CVPR’17 (poster)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6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8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41396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6017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Incorporating Copying Mechanism in Image Captioning for Learning Novel Objects </a:t>
            </a:r>
          </a:p>
          <a:p>
            <a:r>
              <a:rPr lang="en-US" altLang="zh-CN" dirty="0"/>
              <a:t>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5356357" y="834153"/>
            <a:ext cx="19981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Contributions</a:t>
            </a:r>
          </a:p>
        </p:txBody>
      </p:sp>
      <p:pic>
        <p:nvPicPr>
          <p:cNvPr id="5" name="图片 4" descr="Screen Shot 2017-09-07 at 10.21.4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692" y="2450354"/>
            <a:ext cx="10025611" cy="251011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302001" y="1312894"/>
            <a:ext cx="92635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A novel LSTM-C framework to generate words by integrating</a:t>
            </a:r>
          </a:p>
          <a:p>
            <a:r>
              <a:rPr lang="en-US" altLang="zh-CN" dirty="0"/>
              <a:t> “copy mechanism” using external sources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12078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6017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Incorporating Copying Mechanism in Image Captioning for Learning Novel Objects </a:t>
            </a:r>
          </a:p>
          <a:p>
            <a:r>
              <a:rPr lang="en-US" altLang="zh-CN" dirty="0"/>
              <a:t>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26553" y="1969085"/>
            <a:ext cx="31239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en-US" altLang="zh-CN" dirty="0"/>
              <a:t>Use MIL in a new dataset to gain a new vocabulary set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dirty="0"/>
              <a:t>Calculate the target word considering both two set</a:t>
            </a:r>
          </a:p>
          <a:p>
            <a:endParaRPr kumimoji="1" lang="zh-CN" altLang="en-US" dirty="0"/>
          </a:p>
        </p:txBody>
      </p:sp>
      <p:pic>
        <p:nvPicPr>
          <p:cNvPr id="2" name="图片 1" descr="Screen Shot 2017-09-02 at 6.08.57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4629"/>
            <a:ext cx="8771637" cy="3180238"/>
          </a:xfrm>
          <a:prstGeom prst="rect">
            <a:avLst/>
          </a:prstGeom>
        </p:spPr>
      </p:pic>
      <p:pic>
        <p:nvPicPr>
          <p:cNvPr id="4" name="图片 3" descr="Screen Shot 2017-09-02 at 6.10.47 PM.png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533"/>
          <a:stretch/>
        </p:blipFill>
        <p:spPr>
          <a:xfrm>
            <a:off x="5491253" y="4428991"/>
            <a:ext cx="6070600" cy="1831362"/>
          </a:xfrm>
          <a:prstGeom prst="rect">
            <a:avLst/>
          </a:prstGeom>
        </p:spPr>
      </p:pic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5356357" y="834153"/>
            <a:ext cx="1211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Method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29B57A5-E3EC-4A2B-8131-843436EA2C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161" y="5001328"/>
            <a:ext cx="2300497" cy="41628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C8B94EF-880C-4BDA-99B5-B53E287475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161" y="5574424"/>
            <a:ext cx="3464931" cy="39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801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6017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Incorporating Copying Mechanism in Image Captioning for Learning Novel Objects </a:t>
            </a:r>
          </a:p>
          <a:p>
            <a:r>
              <a:rPr lang="en-US" altLang="zh-CN" dirty="0"/>
              <a:t>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5356357" y="834153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</a:p>
        </p:txBody>
      </p:sp>
      <p:pic>
        <p:nvPicPr>
          <p:cNvPr id="3" name="图片 2" descr="Screen Shot 2017-09-07 at 10.31.10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3529" y="1254232"/>
            <a:ext cx="3824942" cy="5165492"/>
          </a:xfrm>
          <a:prstGeom prst="rect">
            <a:avLst/>
          </a:prstGeom>
        </p:spPr>
      </p:pic>
      <p:pic>
        <p:nvPicPr>
          <p:cNvPr id="4" name="图片 3" descr="Screen Shot 2017-09-07 at 10.31.3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124" y="1299879"/>
            <a:ext cx="4164170" cy="5060075"/>
          </a:xfrm>
          <a:prstGeom prst="rect">
            <a:avLst/>
          </a:prstGeom>
        </p:spPr>
      </p:pic>
      <p:pic>
        <p:nvPicPr>
          <p:cNvPr id="7" name="图片 6" descr="Screen Shot 2017-09-07 at 10.39.13 PM.pn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88" y="2779058"/>
            <a:ext cx="4089668" cy="261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367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3993481" y="808323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3563A8"/>
                </a:solidFill>
              </a:rPr>
              <a:t>    Results on COCO</a:t>
            </a:r>
          </a:p>
        </p:txBody>
      </p:sp>
      <p:sp>
        <p:nvSpPr>
          <p:cNvPr id="70" name="矩形 69"/>
          <p:cNvSpPr/>
          <p:nvPr/>
        </p:nvSpPr>
        <p:spPr>
          <a:xfrm flipV="1">
            <a:off x="4500345" y="1380192"/>
            <a:ext cx="32847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691412"/>
              </p:ext>
            </p:extLst>
          </p:nvPr>
        </p:nvGraphicFramePr>
        <p:xfrm>
          <a:off x="1128889" y="1724378"/>
          <a:ext cx="9793111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6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5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86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2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83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01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147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2766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CIDEr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Rouge-L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Meteor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BLEU-1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BLEU-2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BLEU-3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BLEU-4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Actor-critic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0.973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0.525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0.247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0.713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0.539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0.403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0.304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SCST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1.114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0.553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0.263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0.333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1F497D"/>
                          </a:solidFill>
                        </a:rPr>
                        <a:t>SCST</a:t>
                      </a:r>
                      <a:r>
                        <a:rPr lang="sk-SK" altLang="zh-CN" sz="1800" kern="1200" dirty="0">
                          <a:solidFill>
                            <a:srgbClr val="1F497D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†</a:t>
                      </a:r>
                      <a:endParaRPr lang="zh-CN" altLang="en-US" dirty="0">
                        <a:solidFill>
                          <a:srgbClr val="1F497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1.147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0.563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0.781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0.619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0.352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When</a:t>
                      </a:r>
                      <a:r>
                        <a:rPr lang="en-US" altLang="zh-CN" baseline="0" dirty="0">
                          <a:solidFill>
                            <a:schemeClr val="tx2"/>
                          </a:solidFill>
                        </a:rPr>
                        <a:t> to look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1.085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0.266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0.742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0.58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0.439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0.332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When</a:t>
                      </a:r>
                      <a:r>
                        <a:rPr lang="en-US" altLang="zh-CN" baseline="0" dirty="0">
                          <a:solidFill>
                            <a:schemeClr val="tx2"/>
                          </a:solidFill>
                        </a:rPr>
                        <a:t> to look</a:t>
                      </a:r>
                      <a:r>
                        <a:rPr lang="sk-SK" altLang="zh-CN" sz="1800" kern="1200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† </a:t>
                      </a:r>
                      <a:endParaRPr lang="sk-SK" altLang="zh-CN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1.042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0.550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0.264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0.748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0.584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0.444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0.336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2"/>
                          </a:solidFill>
                        </a:rPr>
                        <a:t>SCN-LSTM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1.012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0.257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0.728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0.566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0.433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0.330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2"/>
                          </a:solidFill>
                        </a:rPr>
                        <a:t>SCN-LSTM</a:t>
                      </a:r>
                      <a:r>
                        <a:rPr lang="sk-SK" altLang="zh-CN" sz="1800" kern="120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†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1.003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0.543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0.257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0.740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0.575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0.436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0.331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SCA-CNN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0.912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0.524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0.244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0.712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0.542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0.404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0.302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Coarse-to fine</a:t>
                      </a:r>
                      <a:r>
                        <a:rPr lang="en-US" altLang="zh-CN" dirty="0">
                          <a:solidFill>
                            <a:schemeClr val="tx2"/>
                          </a:solidFill>
                          <a:effectLst/>
                        </a:rPr>
                        <a:t> 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0.966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0.489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0.247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0.673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0.489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0.355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0.259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0" name="矩形 19"/>
          <p:cNvSpPr/>
          <p:nvPr/>
        </p:nvSpPr>
        <p:spPr>
          <a:xfrm>
            <a:off x="190500" y="6488668"/>
            <a:ext cx="11709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7F7F7F"/>
                </a:solidFill>
              </a:rPr>
              <a:t>Data from </a:t>
            </a:r>
            <a:r>
              <a:rPr lang="en-US" altLang="zh-CN" i="1" dirty="0">
                <a:solidFill>
                  <a:srgbClr val="7F7F7F"/>
                </a:solidFill>
              </a:rPr>
              <a:t>http://</a:t>
            </a:r>
            <a:r>
              <a:rPr lang="en-US" altLang="zh-CN" i="1" dirty="0" err="1">
                <a:solidFill>
                  <a:srgbClr val="7F7F7F"/>
                </a:solidFill>
              </a:rPr>
              <a:t>mscoco.org</a:t>
            </a:r>
            <a:r>
              <a:rPr lang="en-US" altLang="zh-CN" i="1" dirty="0">
                <a:solidFill>
                  <a:srgbClr val="7F7F7F"/>
                </a:solidFill>
              </a:rPr>
              <a:t>/dataset/#captions-leaderboard</a:t>
            </a:r>
            <a:endParaRPr lang="zh-CN" alt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2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3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212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045439" y="193894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63880" y="6417641"/>
            <a:ext cx="8409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Deep Reinforcement Learning-based Image Captioning with Embedding Reward </a:t>
            </a:r>
          </a:p>
          <a:p>
            <a:endParaRPr kumimoji="1" lang="zh-CN" altLang="en-US" dirty="0"/>
          </a:p>
        </p:txBody>
      </p:sp>
      <p:grpSp>
        <p:nvGrpSpPr>
          <p:cNvPr id="8" name="组 7"/>
          <p:cNvGrpSpPr/>
          <p:nvPr/>
        </p:nvGrpSpPr>
        <p:grpSpPr>
          <a:xfrm>
            <a:off x="837823" y="2438725"/>
            <a:ext cx="5088784" cy="2591757"/>
            <a:chOff x="1430489" y="1366282"/>
            <a:chExt cx="5088784" cy="2591757"/>
          </a:xfrm>
        </p:grpSpPr>
        <p:sp>
          <p:nvSpPr>
            <p:cNvPr id="5" name="文本框 4"/>
            <p:cNvSpPr txBox="1"/>
            <p:nvPr/>
          </p:nvSpPr>
          <p:spPr>
            <a:xfrm>
              <a:off x="1430489" y="1649715"/>
              <a:ext cx="4634602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kumimoji="1" lang="en-US" altLang="zh-CN" dirty="0"/>
                <a:t>Decision-making framework </a:t>
              </a:r>
            </a:p>
            <a:p>
              <a:endParaRPr kumimoji="1" lang="en-US" altLang="zh-CN" dirty="0"/>
            </a:p>
            <a:p>
              <a:endParaRPr kumimoji="1" lang="en-US" altLang="zh-CN" dirty="0"/>
            </a:p>
            <a:p>
              <a:pPr marL="285750" indent="-285750">
                <a:buFont typeface="Arial"/>
                <a:buChar char="•"/>
              </a:pPr>
              <a:r>
                <a:rPr kumimoji="1" lang="en-US" altLang="zh-CN" dirty="0"/>
                <a:t>Actor-critic model with reward driven by </a:t>
              </a:r>
            </a:p>
            <a:p>
              <a:r>
                <a:rPr kumimoji="1" lang="en-US" altLang="zh-CN" dirty="0"/>
                <a:t>     visual-semantic embedding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altLang="zh-CN" dirty="0" err="1"/>
                <a:t>Lookahead</a:t>
              </a:r>
              <a:r>
                <a:rPr lang="en-US" altLang="zh-CN" dirty="0"/>
                <a:t> inference with policy network </a:t>
              </a:r>
            </a:p>
            <a:p>
              <a:r>
                <a:rPr lang="en-US" altLang="zh-CN" dirty="0"/>
                <a:t>    and value network </a:t>
              </a:r>
            </a:p>
            <a:p>
              <a:pPr marL="285750" indent="-285750">
                <a:buFont typeface="Arial"/>
                <a:buChar char="•"/>
              </a:pPr>
              <a:endParaRPr kumimoji="1" lang="en-US" altLang="zh-CN" dirty="0"/>
            </a:p>
          </p:txBody>
        </p:sp>
        <p:sp>
          <p:nvSpPr>
            <p:cNvPr id="6" name="左大括号 5"/>
            <p:cNvSpPr/>
            <p:nvPr/>
          </p:nvSpPr>
          <p:spPr>
            <a:xfrm>
              <a:off x="4667712" y="1541473"/>
              <a:ext cx="162494" cy="700765"/>
            </a:xfrm>
            <a:prstGeom prst="leftBrac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872067" y="1366282"/>
              <a:ext cx="1647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policy network</a:t>
              </a:r>
              <a:endParaRPr kumimoji="1" lang="zh-CN" altLang="en-US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4893095" y="1956660"/>
              <a:ext cx="16088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value network</a:t>
              </a:r>
              <a:endParaRPr kumimoji="1" lang="zh-CN" altLang="en-US" dirty="0"/>
            </a:p>
          </p:txBody>
        </p:sp>
      </p:grpSp>
      <p:pic>
        <p:nvPicPr>
          <p:cNvPr id="9" name="图片 8" descr="Screen Shot 2017-09-02 at 3.15.1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528" y="1905001"/>
            <a:ext cx="5269583" cy="3616678"/>
          </a:xfrm>
          <a:prstGeom prst="rect">
            <a:avLst/>
          </a:prstGeom>
        </p:spPr>
      </p:pic>
      <p:grpSp>
        <p:nvGrpSpPr>
          <p:cNvPr id="23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4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5356357" y="834153"/>
            <a:ext cx="19981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Contributions</a:t>
            </a:r>
          </a:p>
        </p:txBody>
      </p:sp>
      <p:cxnSp>
        <p:nvCxnSpPr>
          <p:cNvPr id="11" name="直线连接符 10"/>
          <p:cNvCxnSpPr/>
          <p:nvPr/>
        </p:nvCxnSpPr>
        <p:spPr>
          <a:xfrm>
            <a:off x="6078180" y="1904820"/>
            <a:ext cx="0" cy="4029925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25258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3937036" y="8224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3563A8"/>
                </a:solidFill>
              </a:rPr>
              <a:t>    Results on Flicker30</a:t>
            </a:r>
          </a:p>
        </p:txBody>
      </p:sp>
      <p:sp>
        <p:nvSpPr>
          <p:cNvPr id="70" name="矩形 69"/>
          <p:cNvSpPr/>
          <p:nvPr/>
        </p:nvSpPr>
        <p:spPr>
          <a:xfrm flipV="1">
            <a:off x="4500345" y="1375419"/>
            <a:ext cx="3627655" cy="50492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9196625"/>
              </p:ext>
            </p:extLst>
          </p:nvPr>
        </p:nvGraphicFramePr>
        <p:xfrm>
          <a:off x="1143000" y="1907823"/>
          <a:ext cx="979311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6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5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86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2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83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01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147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2766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CIDEr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Rouge-L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Meteor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BLEU-1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BLEU-2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BLEU-3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BLEU-4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When</a:t>
                      </a:r>
                      <a:r>
                        <a:rPr lang="en-US" altLang="zh-CN" baseline="0" dirty="0">
                          <a:solidFill>
                            <a:schemeClr val="tx2"/>
                          </a:solidFill>
                        </a:rPr>
                        <a:t> to look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0.531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0.204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0.677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0.494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0.354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0.251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SCN-LSTM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0.218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0.735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0.530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0.377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0.265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SCN-LSTM</a:t>
                      </a:r>
                      <a:r>
                        <a:rPr lang="sk-SK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†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0.223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0.747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0.552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0.403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0.288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SCA-CNN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0.195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0.662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0.468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0.325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2"/>
                          </a:solidFill>
                        </a:rPr>
                        <a:t>0.223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0" name="矩形 19"/>
          <p:cNvSpPr/>
          <p:nvPr/>
        </p:nvSpPr>
        <p:spPr>
          <a:xfrm>
            <a:off x="190500" y="6488668"/>
            <a:ext cx="11709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7F7F7F"/>
                </a:solidFill>
              </a:rPr>
              <a:t>Data from </a:t>
            </a:r>
            <a:r>
              <a:rPr lang="en-US" altLang="zh-CN" i="1" dirty="0">
                <a:solidFill>
                  <a:srgbClr val="7F7F7F"/>
                </a:solidFill>
              </a:rPr>
              <a:t>http://</a:t>
            </a:r>
            <a:r>
              <a:rPr lang="en-US" altLang="zh-CN" i="1" dirty="0" err="1">
                <a:solidFill>
                  <a:srgbClr val="7F7F7F"/>
                </a:solidFill>
              </a:rPr>
              <a:t>mscoco.org</a:t>
            </a:r>
            <a:r>
              <a:rPr lang="en-US" altLang="zh-CN" i="1" dirty="0">
                <a:solidFill>
                  <a:srgbClr val="7F7F7F"/>
                </a:solidFill>
              </a:rPr>
              <a:t>/dataset/#captions-leaderboard</a:t>
            </a:r>
            <a:endParaRPr lang="zh-CN" alt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20076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19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B6D485A5-7EEE-4356-B9CE-9B886EFA60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0758315"/>
              </p:ext>
            </p:extLst>
          </p:nvPr>
        </p:nvGraphicFramePr>
        <p:xfrm>
          <a:off x="2184400" y="1778348"/>
          <a:ext cx="8026400" cy="37507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500">
                  <a:extLst>
                    <a:ext uri="{9D8B030D-6E8A-4147-A177-3AD203B41FA5}">
                      <a16:colId xmlns:a16="http://schemas.microsoft.com/office/drawing/2014/main" val="3967241174"/>
                    </a:ext>
                  </a:extLst>
                </a:gridCol>
                <a:gridCol w="6311900">
                  <a:extLst>
                    <a:ext uri="{9D8B030D-6E8A-4147-A177-3AD203B41FA5}">
                      <a16:colId xmlns:a16="http://schemas.microsoft.com/office/drawing/2014/main" val="1141912681"/>
                    </a:ext>
                  </a:extLst>
                </a:gridCol>
              </a:tblGrid>
              <a:tr h="36745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               </a:t>
                      </a:r>
                      <a:r>
                        <a:rPr lang="en-US" altLang="zh-CN" dirty="0" err="1"/>
                        <a:t>ImageCaption</a:t>
                      </a:r>
                      <a:r>
                        <a:rPr lang="zh-CN" altLang="en-US" dirty="0"/>
                        <a:t>组工作总结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137074"/>
                  </a:ext>
                </a:extLst>
              </a:tr>
              <a:tr h="367453">
                <a:tc>
                  <a:txBody>
                    <a:bodyPr/>
                    <a:lstStyle/>
                    <a:p>
                      <a:r>
                        <a:rPr lang="zh-CN" altLang="en-US" dirty="0"/>
                        <a:t>李舒燕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ImageCaption</a:t>
                      </a:r>
                      <a:r>
                        <a:rPr lang="zh-CN" altLang="en-US" dirty="0"/>
                        <a:t>方面论文的泛读和四篇用到增强学习的论文精读，学习了有关</a:t>
                      </a:r>
                      <a:r>
                        <a:rPr lang="en-US" altLang="zh-CN" dirty="0"/>
                        <a:t>policy gradient</a:t>
                      </a:r>
                      <a:r>
                        <a:rPr lang="zh-CN" altLang="en-US" dirty="0"/>
                        <a:t>以及</a:t>
                      </a:r>
                      <a:r>
                        <a:rPr lang="en-US" altLang="zh-CN" dirty="0" err="1"/>
                        <a:t>tensorflow</a:t>
                      </a:r>
                      <a:r>
                        <a:rPr lang="zh-CN" altLang="en-US" dirty="0"/>
                        <a:t>和</a:t>
                      </a:r>
                      <a:r>
                        <a:rPr lang="en-US" altLang="zh-CN" dirty="0"/>
                        <a:t>torch</a:t>
                      </a:r>
                      <a:r>
                        <a:rPr lang="zh-CN" altLang="en-US" dirty="0"/>
                        <a:t>库的知识，跑通了基于</a:t>
                      </a:r>
                      <a:r>
                        <a:rPr lang="en-US" altLang="zh-CN" dirty="0"/>
                        <a:t>torch</a:t>
                      </a:r>
                      <a:r>
                        <a:rPr lang="zh-CN" altLang="en-US" dirty="0"/>
                        <a:t>库的</a:t>
                      </a:r>
                      <a:r>
                        <a:rPr lang="en-US" altLang="zh-CN" dirty="0"/>
                        <a:t>self-critical</a:t>
                      </a:r>
                      <a:r>
                        <a:rPr lang="zh-CN" altLang="en-US" dirty="0"/>
                        <a:t>这篇论文的代码。然后目前的计划是将增强学习进一步用到</a:t>
                      </a:r>
                      <a:r>
                        <a:rPr lang="en-US" altLang="zh-CN" dirty="0" err="1"/>
                        <a:t>imagecaption</a:t>
                      </a:r>
                      <a:r>
                        <a:rPr lang="zh-CN" altLang="en-US" dirty="0"/>
                        <a:t>中。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8308387"/>
                  </a:ext>
                </a:extLst>
              </a:tr>
              <a:tr h="367453">
                <a:tc>
                  <a:txBody>
                    <a:bodyPr/>
                    <a:lstStyle/>
                    <a:p>
                      <a:r>
                        <a:rPr lang="zh-CN" altLang="en-US" dirty="0"/>
                        <a:t>许海华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MIL</a:t>
                      </a:r>
                      <a:r>
                        <a:rPr lang="zh-CN" altLang="en-US" dirty="0"/>
                        <a:t>方法学习，竞赛</a:t>
                      </a:r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NIC</a:t>
                      </a:r>
                      <a:r>
                        <a:rPr lang="zh-CN" altLang="en-US" dirty="0"/>
                        <a:t>）代码阅读，尝试加入</a:t>
                      </a:r>
                      <a:r>
                        <a:rPr lang="en-US" altLang="zh-CN" dirty="0"/>
                        <a:t>attribute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Faster R-CNN</a:t>
                      </a:r>
                      <a:r>
                        <a:rPr lang="zh-CN" altLang="en-US" dirty="0"/>
                        <a:t>代码阅读（数据读取部分完成）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784060"/>
                  </a:ext>
                </a:extLst>
              </a:tr>
              <a:tr h="367453">
                <a:tc>
                  <a:txBody>
                    <a:bodyPr/>
                    <a:lstStyle/>
                    <a:p>
                      <a:r>
                        <a:rPr lang="zh-CN" altLang="en-US" dirty="0"/>
                        <a:t>尹帮户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show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attend and tell</a:t>
                      </a:r>
                      <a:r>
                        <a:rPr lang="zh-CN" altLang="en-US" dirty="0"/>
                        <a:t>代码阅读，学习</a:t>
                      </a:r>
                      <a:r>
                        <a:rPr lang="en-US" altLang="zh-CN" dirty="0"/>
                        <a:t>GPU</a:t>
                      </a:r>
                      <a:r>
                        <a:rPr lang="zh-CN" altLang="en-US" dirty="0"/>
                        <a:t>并行，了解量化和近似最近邻搜索技术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927072"/>
                  </a:ext>
                </a:extLst>
              </a:tr>
              <a:tr h="367453">
                <a:tc>
                  <a:txBody>
                    <a:bodyPr/>
                    <a:lstStyle/>
                    <a:p>
                      <a:r>
                        <a:rPr lang="zh-CN" altLang="en-US" dirty="0"/>
                        <a:t>戚怀宇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Python</a:t>
                      </a:r>
                      <a:r>
                        <a:rPr lang="zh-CN" altLang="en-US" dirty="0"/>
                        <a:t>基础学完，吴恩达机器学习视频线性回归逻辑回归看完，线性回归</a:t>
                      </a:r>
                      <a:r>
                        <a:rPr lang="en-US" altLang="zh-CN" dirty="0" err="1"/>
                        <a:t>matlab</a:t>
                      </a:r>
                      <a:r>
                        <a:rPr lang="zh-CN" altLang="en-US" dirty="0"/>
                        <a:t>作业做完，逻辑回归</a:t>
                      </a:r>
                      <a:r>
                        <a:rPr lang="en-US" altLang="zh-CN" dirty="0" err="1"/>
                        <a:t>matlab</a:t>
                      </a:r>
                      <a:r>
                        <a:rPr lang="zh-CN" altLang="en-US" dirty="0"/>
                        <a:t>作业在做，参加中文图像描述竞赛，课程作业较多。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1201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4254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045439" y="193894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63880" y="6417641"/>
            <a:ext cx="8409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Deep Reinforcement Learning-based Image Captioning with Embeddi</a:t>
            </a:r>
            <a:r>
              <a:rPr lang="en-US" altLang="zh-CN" dirty="0">
                <a:solidFill>
                  <a:schemeClr val="tx2"/>
                </a:solidFill>
              </a:rPr>
              <a:t>ng Reward </a:t>
            </a:r>
          </a:p>
          <a:p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97935" y="1776713"/>
            <a:ext cx="394115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Policy network to calculate </a:t>
            </a:r>
            <a:r>
              <a:rPr lang="mr-IN" altLang="zh-CN" dirty="0"/>
              <a:t>p</a:t>
            </a:r>
            <a:r>
              <a:rPr lang="mr-IN" altLang="zh-CN" baseline="-25000" dirty="0"/>
              <a:t>π</a:t>
            </a:r>
            <a:r>
              <a:rPr lang="mr-IN" altLang="zh-CN" dirty="0"/>
              <a:t>(a</a:t>
            </a:r>
            <a:r>
              <a:rPr lang="mr-IN" altLang="zh-CN" baseline="-25000" dirty="0"/>
              <a:t>t</a:t>
            </a:r>
            <a:r>
              <a:rPr lang="mr-IN" altLang="zh-CN" dirty="0"/>
              <a:t>|s</a:t>
            </a:r>
            <a:r>
              <a:rPr lang="mr-IN" altLang="zh-CN" baseline="-25000" dirty="0"/>
              <a:t>t</a:t>
            </a:r>
            <a:r>
              <a:rPr lang="mr-IN" altLang="zh-CN" dirty="0"/>
              <a:t>)</a:t>
            </a:r>
            <a:r>
              <a:rPr lang="en-US" altLang="zh-CN" dirty="0"/>
              <a:t>: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Value network to calculate </a:t>
            </a:r>
            <a:r>
              <a:rPr lang="mr-IN" altLang="zh-CN" dirty="0"/>
              <a:t>v</a:t>
            </a:r>
            <a:r>
              <a:rPr lang="mr-IN" altLang="zh-CN" baseline="-25000" dirty="0"/>
              <a:t>θ</a:t>
            </a:r>
            <a:r>
              <a:rPr lang="mr-IN" altLang="zh-CN" dirty="0"/>
              <a:t>(s</a:t>
            </a:r>
            <a:r>
              <a:rPr lang="mr-IN" altLang="zh-CN" baseline="-25000" dirty="0"/>
              <a:t>t</a:t>
            </a:r>
            <a:r>
              <a:rPr lang="mr-IN" altLang="zh-CN" dirty="0"/>
              <a:t>) </a:t>
            </a:r>
            <a:r>
              <a:rPr lang="en-US" altLang="zh-CN" dirty="0"/>
              <a:t>:</a:t>
            </a:r>
            <a:endParaRPr lang="mr-IN" altLang="zh-CN" dirty="0"/>
          </a:p>
          <a:p>
            <a:r>
              <a:rPr lang="mr-IN" altLang="zh-CN" dirty="0"/>
              <a:t> </a:t>
            </a:r>
          </a:p>
          <a:p>
            <a:r>
              <a:rPr kumimoji="1" lang="en-US" altLang="zh-CN" dirty="0"/>
              <a:t> 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079769" y="827063"/>
            <a:ext cx="3654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  Method</a:t>
            </a:r>
            <a:endParaRPr kumimoji="1" lang="zh-CN" altLang="en-US" sz="2400" b="1" dirty="0">
              <a:solidFill>
                <a:srgbClr val="1F497D"/>
              </a:solidFill>
            </a:endParaRPr>
          </a:p>
        </p:txBody>
      </p:sp>
      <p:pic>
        <p:nvPicPr>
          <p:cNvPr id="2" name="图片 1" descr="Screen Shot 2017-09-02 at 3.45.12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39" y="2022130"/>
            <a:ext cx="4764826" cy="1544461"/>
          </a:xfrm>
          <a:prstGeom prst="rect">
            <a:avLst/>
          </a:prstGeom>
        </p:spPr>
      </p:pic>
      <p:pic>
        <p:nvPicPr>
          <p:cNvPr id="13" name="图片 12" descr="Screen Shot 2017-09-02 at 3.45.19 P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05" y="3744543"/>
            <a:ext cx="3499275" cy="2522361"/>
          </a:xfrm>
          <a:prstGeom prst="rect">
            <a:avLst/>
          </a:prstGeom>
        </p:spPr>
      </p:pic>
      <p:grpSp>
        <p:nvGrpSpPr>
          <p:cNvPr id="6" name="组 5"/>
          <p:cNvGrpSpPr/>
          <p:nvPr/>
        </p:nvGrpSpPr>
        <p:grpSpPr>
          <a:xfrm>
            <a:off x="3825074" y="1717430"/>
            <a:ext cx="7570863" cy="4614220"/>
            <a:chOff x="5082182" y="706709"/>
            <a:chExt cx="7570863" cy="4614220"/>
          </a:xfrm>
        </p:grpSpPr>
        <p:sp>
          <p:nvSpPr>
            <p:cNvPr id="14" name="文本框 13"/>
            <p:cNvSpPr txBox="1"/>
            <p:nvPr/>
          </p:nvSpPr>
          <p:spPr>
            <a:xfrm>
              <a:off x="7682464" y="706709"/>
              <a:ext cx="4970581" cy="2585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Apply visual-semantic embedding as reword r:</a:t>
              </a:r>
            </a:p>
            <a:p>
              <a:pPr marL="285750" indent="-285750">
                <a:buFont typeface="Arial"/>
                <a:buChar char="•"/>
              </a:pPr>
              <a:r>
                <a:rPr kumimoji="1" lang="en-US" altLang="zh-CN" dirty="0"/>
                <a:t>Train embedding model</a:t>
              </a:r>
            </a:p>
            <a:p>
              <a:pPr marL="285750" indent="-285750">
                <a:buFont typeface="Arial"/>
                <a:buChar char="•"/>
              </a:pPr>
              <a:endParaRPr kumimoji="1" lang="en-US" altLang="zh-CN" dirty="0"/>
            </a:p>
            <a:p>
              <a:pPr marL="285750" indent="-285750">
                <a:buFont typeface="Arial"/>
                <a:buChar char="•"/>
              </a:pPr>
              <a:endParaRPr kumimoji="1" lang="en-US" altLang="zh-CN" dirty="0"/>
            </a:p>
            <a:p>
              <a:pPr marL="285750" indent="-285750">
                <a:buFont typeface="Arial"/>
                <a:buChar char="•"/>
              </a:pPr>
              <a:endParaRPr kumimoji="1" lang="en-US" altLang="zh-CN" dirty="0"/>
            </a:p>
            <a:p>
              <a:pPr marL="285750" indent="-285750">
                <a:buFont typeface="Arial"/>
                <a:buChar char="•"/>
              </a:pPr>
              <a:endParaRPr kumimoji="1" lang="en-US" altLang="zh-CN" dirty="0"/>
            </a:p>
            <a:p>
              <a:pPr marL="285750" indent="-285750">
                <a:buFont typeface="Arial"/>
                <a:buChar char="•"/>
              </a:pPr>
              <a:r>
                <a:rPr kumimoji="1" lang="en-US" altLang="zh-CN" dirty="0"/>
                <a:t>Calculate </a:t>
              </a:r>
              <a:r>
                <a:rPr lang="en-US" altLang="zh-CN" dirty="0"/>
                <a:t>embedding similarity:</a:t>
              </a:r>
            </a:p>
            <a:p>
              <a:r>
                <a:rPr kumimoji="1" lang="en-US" altLang="zh-CN" dirty="0"/>
                <a:t> </a:t>
              </a:r>
            </a:p>
            <a:p>
              <a:endParaRPr kumimoji="1" lang="zh-CN" altLang="en-US" dirty="0"/>
            </a:p>
          </p:txBody>
        </p:sp>
        <p:pic>
          <p:nvPicPr>
            <p:cNvPr id="15" name="图片 14" descr="Screen Shot 2017-09-02 at 3.50.16 PM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1511" y="1431715"/>
              <a:ext cx="3645677" cy="896617"/>
            </a:xfrm>
            <a:prstGeom prst="rect">
              <a:avLst/>
            </a:prstGeom>
          </p:spPr>
        </p:pic>
        <p:pic>
          <p:nvPicPr>
            <p:cNvPr id="16" name="图片 15" descr="Screen Shot 2017-09-02 at 3.50.21 PM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8977" y="2807405"/>
              <a:ext cx="1768921" cy="635706"/>
            </a:xfrm>
            <a:prstGeom prst="rect">
              <a:avLst/>
            </a:prstGeom>
          </p:spPr>
        </p:pic>
        <p:pic>
          <p:nvPicPr>
            <p:cNvPr id="18" name="图片 17" descr="Screen Shot 2017-09-02 at 3.58.02 PM.png"/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2182" y="4061349"/>
              <a:ext cx="4055668" cy="1259580"/>
            </a:xfrm>
            <a:prstGeom prst="rect">
              <a:avLst/>
            </a:prstGeom>
          </p:spPr>
        </p:pic>
      </p:grpSp>
      <p:cxnSp>
        <p:nvCxnSpPr>
          <p:cNvPr id="26" name="直线连接符 25"/>
          <p:cNvCxnSpPr>
            <a:endCxn id="18" idx="0"/>
          </p:cNvCxnSpPr>
          <p:nvPr/>
        </p:nvCxnSpPr>
        <p:spPr>
          <a:xfrm>
            <a:off x="5848648" y="1966018"/>
            <a:ext cx="4260" cy="3106052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779635" y="5140632"/>
            <a:ext cx="4131584" cy="1162762"/>
          </a:xfrm>
          <a:prstGeom prst="rect">
            <a:avLst/>
          </a:prstGeom>
          <a:noFill/>
          <a:ln w="28575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 descr="Screen Shot 2017-09-07 at 10.39.01 AM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1496" y="3702478"/>
            <a:ext cx="3058890" cy="2634044"/>
          </a:xfrm>
          <a:prstGeom prst="rect">
            <a:avLst/>
          </a:prstGeom>
        </p:spPr>
      </p:pic>
      <p:grpSp>
        <p:nvGrpSpPr>
          <p:cNvPr id="30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3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730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045439" y="193894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97299" y="6417641"/>
            <a:ext cx="8409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Deep Reinforcement Learning-based Image Captioning with Embedding Reward </a:t>
            </a:r>
          </a:p>
          <a:p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776533" y="2799291"/>
            <a:ext cx="5310769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Beam search + </a:t>
            </a:r>
            <a:r>
              <a:rPr kumimoji="1" lang="en-US" altLang="zh-CN" dirty="0" err="1"/>
              <a:t>lookahead</a:t>
            </a:r>
            <a:r>
              <a:rPr kumimoji="1" lang="en-US" altLang="zh-CN" dirty="0"/>
              <a:t> reward while inference: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Define scoring function:</a:t>
            </a:r>
          </a:p>
          <a:p>
            <a:endParaRPr kumimoji="1" lang="en-US" altLang="zh-CN" dirty="0"/>
          </a:p>
        </p:txBody>
      </p:sp>
      <p:sp>
        <p:nvSpPr>
          <p:cNvPr id="10" name="文本框 9"/>
          <p:cNvSpPr txBox="1"/>
          <p:nvPr/>
        </p:nvSpPr>
        <p:spPr>
          <a:xfrm>
            <a:off x="5364887" y="814106"/>
            <a:ext cx="3654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   Tricks</a:t>
            </a:r>
            <a:endParaRPr kumimoji="1" lang="zh-CN" altLang="en-US" sz="2400" b="1" dirty="0">
              <a:solidFill>
                <a:srgbClr val="1F497D"/>
              </a:solidFill>
            </a:endParaRPr>
          </a:p>
        </p:txBody>
      </p:sp>
      <p:pic>
        <p:nvPicPr>
          <p:cNvPr id="6" name="图片 5" descr="Screen Shot 2017-09-02 at 4.13.0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138" y="4312938"/>
            <a:ext cx="5613400" cy="7874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851561" y="1512728"/>
            <a:ext cx="87681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Curriculum learning while training:</a:t>
            </a:r>
          </a:p>
          <a:p>
            <a:r>
              <a:rPr lang="en-US" altLang="zh-CN" dirty="0"/>
              <a:t>iteratively we fix the first (T − </a:t>
            </a:r>
            <a:r>
              <a:rPr lang="en-US" altLang="zh-CN" dirty="0" err="1"/>
              <a:t>i</a:t>
            </a:r>
            <a:r>
              <a:rPr lang="en-US" altLang="zh-CN" dirty="0"/>
              <a:t> × ∆) words with cross entropy loss and let the actor-critic model train with the remaining </a:t>
            </a:r>
            <a:r>
              <a:rPr lang="en-US" altLang="zh-CN" dirty="0" err="1"/>
              <a:t>i</a:t>
            </a:r>
            <a:r>
              <a:rPr lang="en-US" altLang="zh-CN" dirty="0"/>
              <a:t> × ∆ words, for </a:t>
            </a:r>
            <a:r>
              <a:rPr lang="en-US" altLang="zh-CN" dirty="0" err="1"/>
              <a:t>i</a:t>
            </a:r>
            <a:r>
              <a:rPr lang="en-US" altLang="zh-CN" dirty="0"/>
              <a:t> = 1, 2, ..., until reinforcement learning is used to train the whole sentence </a:t>
            </a:r>
          </a:p>
          <a:p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87444" y="3725333"/>
            <a:ext cx="649112" cy="3245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 descr="Screen Shot 2017-09-07 at 11.08.00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665" y="3200086"/>
            <a:ext cx="6517923" cy="724214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6914444" y="4360333"/>
            <a:ext cx="564445" cy="338667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5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6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3780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045439" y="193894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97299" y="6417641"/>
            <a:ext cx="8409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Deep Reinforcement Learning-based Image Captioning with Embedding Reward </a:t>
            </a:r>
          </a:p>
          <a:p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5364887" y="814106"/>
            <a:ext cx="3654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  <a:endParaRPr kumimoji="1" lang="zh-CN" altLang="en-US" sz="2400" b="1" dirty="0">
              <a:solidFill>
                <a:srgbClr val="1F497D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6787444" y="3725333"/>
            <a:ext cx="649112" cy="3245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" name="图片 1" descr="Screen Shot 2017-09-07 at 11.10.53 A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89" y="1971175"/>
            <a:ext cx="11571111" cy="2756047"/>
          </a:xfrm>
          <a:prstGeom prst="rect">
            <a:avLst/>
          </a:prstGeom>
        </p:spPr>
      </p:pic>
      <p:grpSp>
        <p:nvGrpSpPr>
          <p:cNvPr id="24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5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2349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045439" y="193894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97299" y="6417641"/>
            <a:ext cx="8409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Deep Reinforcement Learning-based Image Captioning with Embedding Reward </a:t>
            </a:r>
          </a:p>
          <a:p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5364887" y="814106"/>
            <a:ext cx="3654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rgbClr val="1F497D"/>
                </a:solidFill>
              </a:rPr>
              <a:t>Experimental Result</a:t>
            </a:r>
            <a:endParaRPr kumimoji="1" lang="zh-CN" altLang="en-US" sz="2400" b="1" dirty="0">
              <a:solidFill>
                <a:srgbClr val="1F497D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6787444" y="3725333"/>
            <a:ext cx="649112" cy="3245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 descr="Screen Shot 2017-09-07 at 2.39.15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999" y="1326445"/>
            <a:ext cx="7958667" cy="4956786"/>
          </a:xfrm>
          <a:prstGeom prst="rect">
            <a:avLst/>
          </a:prstGeom>
        </p:spPr>
      </p:pic>
      <p:grpSp>
        <p:nvGrpSpPr>
          <p:cNvPr id="20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21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8427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327400"/>
            <a:ext cx="12192000" cy="3530600"/>
          </a:xfrm>
          <a:prstGeom prst="rect">
            <a:avLst/>
          </a:prstGeom>
          <a:solidFill>
            <a:schemeClr val="accent1">
              <a:lumMod val="75000"/>
              <a:alpha val="78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961163" y="2051247"/>
            <a:ext cx="74363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2"/>
                </a:solidFill>
              </a:rPr>
              <a:t>Self-critical Sequence Training for Image Captioning </a:t>
            </a:r>
          </a:p>
          <a:p>
            <a:r>
              <a:rPr lang="en-US" altLang="zh-CN" sz="2400" b="1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496543" y="3863648"/>
            <a:ext cx="8715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Authors: </a:t>
            </a:r>
            <a:r>
              <a:rPr lang="en-US" altLang="zh-CN" dirty="0">
                <a:solidFill>
                  <a:schemeClr val="bg1"/>
                </a:solidFill>
              </a:rPr>
              <a:t>Steven J. </a:t>
            </a:r>
            <a:r>
              <a:rPr lang="en-US" altLang="zh-CN" dirty="0" err="1">
                <a:solidFill>
                  <a:schemeClr val="bg1"/>
                </a:solidFill>
              </a:rPr>
              <a:t>Rennie</a:t>
            </a:r>
            <a:r>
              <a:rPr lang="en-US" altLang="zh-CN" dirty="0">
                <a:solidFill>
                  <a:schemeClr val="bg1"/>
                </a:solidFill>
              </a:rPr>
              <a:t>     Etienne </a:t>
            </a:r>
            <a:r>
              <a:rPr lang="en-US" altLang="zh-CN" dirty="0" err="1">
                <a:solidFill>
                  <a:schemeClr val="bg1"/>
                </a:solidFill>
              </a:rPr>
              <a:t>Marcheret</a:t>
            </a:r>
            <a:r>
              <a:rPr lang="en-US" altLang="zh-CN" dirty="0">
                <a:solidFill>
                  <a:schemeClr val="bg1"/>
                </a:solidFill>
              </a:rPr>
              <a:t>   Youssef </a:t>
            </a:r>
            <a:r>
              <a:rPr lang="en-US" altLang="zh-CN" dirty="0" err="1">
                <a:solidFill>
                  <a:schemeClr val="bg1"/>
                </a:solidFill>
              </a:rPr>
              <a:t>Mroueh</a:t>
            </a:r>
            <a:r>
              <a:rPr lang="en-US" altLang="zh-CN" dirty="0">
                <a:solidFill>
                  <a:schemeClr val="bg1"/>
                </a:solidFill>
              </a:rPr>
              <a:t>   </a:t>
            </a:r>
            <a:r>
              <a:rPr lang="en-US" altLang="zh-CN" dirty="0" err="1">
                <a:solidFill>
                  <a:schemeClr val="bg1"/>
                </a:solidFill>
              </a:rPr>
              <a:t>Jarret</a:t>
            </a:r>
            <a:r>
              <a:rPr lang="en-US" altLang="zh-CN" dirty="0">
                <a:solidFill>
                  <a:schemeClr val="bg1"/>
                </a:solidFill>
              </a:rPr>
              <a:t> Ross 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Lab: </a:t>
            </a:r>
            <a:r>
              <a:rPr lang="en-US" altLang="zh-CN" dirty="0">
                <a:solidFill>
                  <a:srgbClr val="FFFFFF"/>
                </a:solidFill>
              </a:rPr>
              <a:t>IBM Watson Multimodal Algorithms and Engines Group </a:t>
            </a:r>
            <a:endParaRPr kumimoji="1" lang="en-US" altLang="zh-CN" b="1" dirty="0">
              <a:solidFill>
                <a:srgbClr val="FFFFFF"/>
              </a:solidFill>
            </a:endParaRPr>
          </a:p>
          <a:p>
            <a:endParaRPr kumimoji="1" lang="en-US" altLang="zh-CN" b="1" dirty="0">
              <a:solidFill>
                <a:schemeClr val="bg1"/>
              </a:solidFill>
            </a:endParaRPr>
          </a:p>
          <a:p>
            <a:r>
              <a:rPr kumimoji="1" lang="en-US" altLang="zh-CN" b="1" dirty="0">
                <a:solidFill>
                  <a:schemeClr val="bg1"/>
                </a:solidFill>
              </a:rPr>
              <a:t>Source: CVPR’17 (spotlight)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6" name="组合 32"/>
          <p:cNvGrpSpPr/>
          <p:nvPr/>
        </p:nvGrpSpPr>
        <p:grpSpPr>
          <a:xfrm>
            <a:off x="9798516" y="168633"/>
            <a:ext cx="1900742" cy="320040"/>
            <a:chOff x="471701" y="147812"/>
            <a:chExt cx="1900742" cy="320040"/>
          </a:xfrm>
        </p:grpSpPr>
        <p:cxnSp>
          <p:nvCxnSpPr>
            <p:cNvPr id="8" name="直接连接符 33"/>
            <p:cNvCxnSpPr/>
            <p:nvPr/>
          </p:nvCxnSpPr>
          <p:spPr>
            <a:xfrm>
              <a:off x="1611727" y="147812"/>
              <a:ext cx="0" cy="320040"/>
            </a:xfrm>
            <a:prstGeom prst="line">
              <a:avLst/>
            </a:prstGeom>
            <a:ln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471701" y="156376"/>
              <a:ext cx="11141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err="1">
                  <a:solidFill>
                    <a:srgbClr val="3563A8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i-VisionGroup</a:t>
              </a:r>
              <a:endParaRPr lang="zh-CN" altLang="en-US" sz="1200" dirty="0">
                <a:solidFill>
                  <a:srgbClr val="3563A8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71773" y="169333"/>
              <a:ext cx="800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Tsinghua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8134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800080"/>
      </a:folHlink>
    </a:clrScheme>
    <a:fontScheme name="自定义 22">
      <a:majorFont>
        <a:latin typeface="Arial"/>
        <a:ea typeface="宋体"/>
        <a:cs typeface=""/>
      </a:majorFont>
      <a:minorFont>
        <a:latin typeface="Arial Unicode MS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33102</TotalTime>
  <Words>2721</Words>
  <Application>Microsoft Office PowerPoint</Application>
  <PresentationFormat>宽屏</PresentationFormat>
  <Paragraphs>523</Paragraphs>
  <Slides>41</Slides>
  <Notes>40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6" baseType="lpstr">
      <vt:lpstr>Arial Unicode MS</vt:lpstr>
      <vt:lpstr>宋体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</dc:creator>
  <cp:lastModifiedBy>YanJack</cp:lastModifiedBy>
  <cp:revision>213</cp:revision>
  <dcterms:created xsi:type="dcterms:W3CDTF">2014-10-17T09:09:05Z</dcterms:created>
  <dcterms:modified xsi:type="dcterms:W3CDTF">2017-10-12T06:04:30Z</dcterms:modified>
</cp:coreProperties>
</file>